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43"/>
  </p:notesMasterIdLst>
  <p:sldIdLst>
    <p:sldId id="338" r:id="rId2"/>
    <p:sldId id="267" r:id="rId3"/>
    <p:sldId id="332" r:id="rId4"/>
    <p:sldId id="257" r:id="rId5"/>
    <p:sldId id="333" r:id="rId6"/>
    <p:sldId id="274" r:id="rId7"/>
    <p:sldId id="261" r:id="rId8"/>
    <p:sldId id="273" r:id="rId9"/>
    <p:sldId id="307" r:id="rId10"/>
    <p:sldId id="275" r:id="rId11"/>
    <p:sldId id="258" r:id="rId12"/>
    <p:sldId id="321" r:id="rId13"/>
    <p:sldId id="319" r:id="rId14"/>
    <p:sldId id="320" r:id="rId15"/>
    <p:sldId id="271" r:id="rId16"/>
    <p:sldId id="277" r:id="rId17"/>
    <p:sldId id="289" r:id="rId18"/>
    <p:sldId id="290" r:id="rId19"/>
    <p:sldId id="337" r:id="rId20"/>
    <p:sldId id="325" r:id="rId21"/>
    <p:sldId id="282" r:id="rId22"/>
    <p:sldId id="259" r:id="rId23"/>
    <p:sldId id="296" r:id="rId24"/>
    <p:sldId id="322" r:id="rId25"/>
    <p:sldId id="326" r:id="rId26"/>
    <p:sldId id="323" r:id="rId27"/>
    <p:sldId id="324" r:id="rId28"/>
    <p:sldId id="331" r:id="rId29"/>
    <p:sldId id="280" r:id="rId30"/>
    <p:sldId id="330" r:id="rId31"/>
    <p:sldId id="309" r:id="rId32"/>
    <p:sldId id="329" r:id="rId33"/>
    <p:sldId id="328" r:id="rId34"/>
    <p:sldId id="260" r:id="rId35"/>
    <p:sldId id="334" r:id="rId36"/>
    <p:sldId id="335" r:id="rId37"/>
    <p:sldId id="336" r:id="rId38"/>
    <p:sldId id="314" r:id="rId39"/>
    <p:sldId id="315" r:id="rId40"/>
    <p:sldId id="262" r:id="rId41"/>
    <p:sldId id="28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13"/>
    <p:restoredTop sz="94663"/>
  </p:normalViewPr>
  <p:slideViewPr>
    <p:cSldViewPr snapToGrid="0" snapToObjects="1">
      <p:cViewPr varScale="1">
        <p:scale>
          <a:sx n="117" d="100"/>
          <a:sy n="117" d="100"/>
        </p:scale>
        <p:origin x="184" y="32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8C293A-CF87-4883-B86C-0A55F53B725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3F932E-59D3-47BB-8C11-8DA2C673DCCB}">
      <dgm:prSet/>
      <dgm:spPr/>
      <dgm:t>
        <a:bodyPr/>
        <a:lstStyle/>
        <a:p>
          <a:r>
            <a:rPr lang="en-GB"/>
            <a:t>Review the literature to understand what is meant by coercive control.</a:t>
          </a:r>
          <a:endParaRPr lang="en-US"/>
        </a:p>
      </dgm:t>
    </dgm:pt>
    <dgm:pt modelId="{72113260-B4A5-4B66-9166-BB391F013495}" type="parTrans" cxnId="{999171AB-3FAB-48ED-A63D-C5DA8EF73C01}">
      <dgm:prSet/>
      <dgm:spPr/>
      <dgm:t>
        <a:bodyPr/>
        <a:lstStyle/>
        <a:p>
          <a:endParaRPr lang="en-US"/>
        </a:p>
      </dgm:t>
    </dgm:pt>
    <dgm:pt modelId="{53CAA338-2F5F-4D4C-B9E6-19BCE454A70B}" type="sibTrans" cxnId="{999171AB-3FAB-48ED-A63D-C5DA8EF73C01}">
      <dgm:prSet/>
      <dgm:spPr/>
      <dgm:t>
        <a:bodyPr/>
        <a:lstStyle/>
        <a:p>
          <a:endParaRPr lang="en-US"/>
        </a:p>
      </dgm:t>
    </dgm:pt>
    <dgm:pt modelId="{2088594C-3FFA-4DD6-B6FE-272C7347711A}">
      <dgm:prSet/>
      <dgm:spPr/>
      <dgm:t>
        <a:bodyPr/>
        <a:lstStyle/>
        <a:p>
          <a:r>
            <a:rPr lang="en-GB"/>
            <a:t>Listen to women’s experiences of how men used mobile phone in their coercive control.</a:t>
          </a:r>
          <a:endParaRPr lang="en-US"/>
        </a:p>
      </dgm:t>
    </dgm:pt>
    <dgm:pt modelId="{46D95973-A8E6-4370-A9AE-07190564E746}" type="parTrans" cxnId="{F83926BA-766A-486A-A084-5F0669F69F67}">
      <dgm:prSet/>
      <dgm:spPr/>
      <dgm:t>
        <a:bodyPr/>
        <a:lstStyle/>
        <a:p>
          <a:endParaRPr lang="en-US"/>
        </a:p>
      </dgm:t>
    </dgm:pt>
    <dgm:pt modelId="{7E32D4C5-78EF-4B08-8B21-70FED0B1BA88}" type="sibTrans" cxnId="{F83926BA-766A-486A-A084-5F0669F69F67}">
      <dgm:prSet/>
      <dgm:spPr/>
      <dgm:t>
        <a:bodyPr/>
        <a:lstStyle/>
        <a:p>
          <a:endParaRPr lang="en-US"/>
        </a:p>
      </dgm:t>
    </dgm:pt>
    <dgm:pt modelId="{E2DE4469-88A3-4274-BA75-DB96FC393EE9}">
      <dgm:prSet/>
      <dgm:spPr/>
      <dgm:t>
        <a:bodyPr/>
        <a:lstStyle/>
        <a:p>
          <a:r>
            <a:rPr lang="en-GB" dirty="0"/>
            <a:t>Interpreting women’s responses to coercive control within the context of mobile phone technologies. </a:t>
          </a:r>
        </a:p>
        <a:p>
          <a:endParaRPr lang="en-US" dirty="0"/>
        </a:p>
      </dgm:t>
    </dgm:pt>
    <dgm:pt modelId="{F0EEFF0F-E1CC-45EA-B7D3-21B6739BCF35}" type="parTrans" cxnId="{352D8F9E-C7ED-4580-92F4-9843750BC432}">
      <dgm:prSet/>
      <dgm:spPr/>
      <dgm:t>
        <a:bodyPr/>
        <a:lstStyle/>
        <a:p>
          <a:endParaRPr lang="en-US"/>
        </a:p>
      </dgm:t>
    </dgm:pt>
    <dgm:pt modelId="{109F5483-0134-471F-B6AF-49E86116338F}" type="sibTrans" cxnId="{352D8F9E-C7ED-4580-92F4-9843750BC432}">
      <dgm:prSet/>
      <dgm:spPr/>
      <dgm:t>
        <a:bodyPr/>
        <a:lstStyle/>
        <a:p>
          <a:endParaRPr lang="en-US"/>
        </a:p>
      </dgm:t>
    </dgm:pt>
    <dgm:pt modelId="{4CD197DB-075D-4C60-A019-4540086E1312}">
      <dgm:prSet/>
      <dgm:spPr/>
      <dgm:t>
        <a:bodyPr/>
        <a:lstStyle/>
        <a:p>
          <a:r>
            <a:rPr lang="en-GB" dirty="0"/>
            <a:t>Consider the implications of this research for practice. </a:t>
          </a:r>
          <a:endParaRPr lang="en-US" dirty="0"/>
        </a:p>
      </dgm:t>
    </dgm:pt>
    <dgm:pt modelId="{22FEE8AF-950E-4CCE-9136-313B8689EEC6}" type="parTrans" cxnId="{BC3F6E23-8180-420E-88CF-D0417B77BFED}">
      <dgm:prSet/>
      <dgm:spPr/>
      <dgm:t>
        <a:bodyPr/>
        <a:lstStyle/>
        <a:p>
          <a:endParaRPr lang="en-US"/>
        </a:p>
      </dgm:t>
    </dgm:pt>
    <dgm:pt modelId="{65BC45ED-389F-452C-8F42-63BDAF366E90}" type="sibTrans" cxnId="{BC3F6E23-8180-420E-88CF-D0417B77BFED}">
      <dgm:prSet/>
      <dgm:spPr/>
      <dgm:t>
        <a:bodyPr/>
        <a:lstStyle/>
        <a:p>
          <a:endParaRPr lang="en-US"/>
        </a:p>
      </dgm:t>
    </dgm:pt>
    <dgm:pt modelId="{A45F553A-B53D-7645-9EC4-769FAD48F145}" type="pres">
      <dgm:prSet presAssocID="{6E8C293A-CF87-4883-B86C-0A55F53B7256}" presName="linear" presStyleCnt="0">
        <dgm:presLayoutVars>
          <dgm:animLvl val="lvl"/>
          <dgm:resizeHandles val="exact"/>
        </dgm:presLayoutVars>
      </dgm:prSet>
      <dgm:spPr/>
    </dgm:pt>
    <dgm:pt modelId="{AA45F0EE-B2C3-2E49-B8EC-539BAF942E05}" type="pres">
      <dgm:prSet presAssocID="{A33F932E-59D3-47BB-8C11-8DA2C673DCCB}" presName="parentText" presStyleLbl="node1" presStyleIdx="0" presStyleCnt="4">
        <dgm:presLayoutVars>
          <dgm:chMax val="0"/>
          <dgm:bulletEnabled val="1"/>
        </dgm:presLayoutVars>
      </dgm:prSet>
      <dgm:spPr/>
    </dgm:pt>
    <dgm:pt modelId="{EE458746-36D2-CD42-9F36-848642D4A59C}" type="pres">
      <dgm:prSet presAssocID="{53CAA338-2F5F-4D4C-B9E6-19BCE454A70B}" presName="spacer" presStyleCnt="0"/>
      <dgm:spPr/>
    </dgm:pt>
    <dgm:pt modelId="{D3A2D9A8-E0DE-7140-868B-3F9467B8EF7D}" type="pres">
      <dgm:prSet presAssocID="{2088594C-3FFA-4DD6-B6FE-272C7347711A}" presName="parentText" presStyleLbl="node1" presStyleIdx="1" presStyleCnt="4">
        <dgm:presLayoutVars>
          <dgm:chMax val="0"/>
          <dgm:bulletEnabled val="1"/>
        </dgm:presLayoutVars>
      </dgm:prSet>
      <dgm:spPr/>
    </dgm:pt>
    <dgm:pt modelId="{08333ABC-AB98-754F-9D48-4620E250CDEA}" type="pres">
      <dgm:prSet presAssocID="{7E32D4C5-78EF-4B08-8B21-70FED0B1BA88}" presName="spacer" presStyleCnt="0"/>
      <dgm:spPr/>
    </dgm:pt>
    <dgm:pt modelId="{6BAB2D99-7CA9-CC45-BD3E-A0021B2531BD}" type="pres">
      <dgm:prSet presAssocID="{E2DE4469-88A3-4274-BA75-DB96FC393EE9}" presName="parentText" presStyleLbl="node1" presStyleIdx="2" presStyleCnt="4">
        <dgm:presLayoutVars>
          <dgm:chMax val="0"/>
          <dgm:bulletEnabled val="1"/>
        </dgm:presLayoutVars>
      </dgm:prSet>
      <dgm:spPr/>
    </dgm:pt>
    <dgm:pt modelId="{FF48C562-DDC3-D542-A406-D91DDA4552F1}" type="pres">
      <dgm:prSet presAssocID="{109F5483-0134-471F-B6AF-49E86116338F}" presName="spacer" presStyleCnt="0"/>
      <dgm:spPr/>
    </dgm:pt>
    <dgm:pt modelId="{2E577669-2F70-F44C-AB00-749172B52D91}" type="pres">
      <dgm:prSet presAssocID="{4CD197DB-075D-4C60-A019-4540086E1312}" presName="parentText" presStyleLbl="node1" presStyleIdx="3" presStyleCnt="4">
        <dgm:presLayoutVars>
          <dgm:chMax val="0"/>
          <dgm:bulletEnabled val="1"/>
        </dgm:presLayoutVars>
      </dgm:prSet>
      <dgm:spPr/>
    </dgm:pt>
  </dgm:ptLst>
  <dgm:cxnLst>
    <dgm:cxn modelId="{BC3F6E23-8180-420E-88CF-D0417B77BFED}" srcId="{6E8C293A-CF87-4883-B86C-0A55F53B7256}" destId="{4CD197DB-075D-4C60-A019-4540086E1312}" srcOrd="3" destOrd="0" parTransId="{22FEE8AF-950E-4CCE-9136-313B8689EEC6}" sibTransId="{65BC45ED-389F-452C-8F42-63BDAF366E90}"/>
    <dgm:cxn modelId="{83A0D125-E96E-C84C-8FC3-A0A269858F05}" type="presOf" srcId="{4CD197DB-075D-4C60-A019-4540086E1312}" destId="{2E577669-2F70-F44C-AB00-749172B52D91}" srcOrd="0" destOrd="0" presId="urn:microsoft.com/office/officeart/2005/8/layout/vList2"/>
    <dgm:cxn modelId="{9ED4513A-6FC3-5447-B22F-49B16F625FE3}" type="presOf" srcId="{E2DE4469-88A3-4274-BA75-DB96FC393EE9}" destId="{6BAB2D99-7CA9-CC45-BD3E-A0021B2531BD}" srcOrd="0" destOrd="0" presId="urn:microsoft.com/office/officeart/2005/8/layout/vList2"/>
    <dgm:cxn modelId="{D481666B-A999-8B40-A59B-CA5112DE9917}" type="presOf" srcId="{2088594C-3FFA-4DD6-B6FE-272C7347711A}" destId="{D3A2D9A8-E0DE-7140-868B-3F9467B8EF7D}" srcOrd="0" destOrd="0" presId="urn:microsoft.com/office/officeart/2005/8/layout/vList2"/>
    <dgm:cxn modelId="{352D8F9E-C7ED-4580-92F4-9843750BC432}" srcId="{6E8C293A-CF87-4883-B86C-0A55F53B7256}" destId="{E2DE4469-88A3-4274-BA75-DB96FC393EE9}" srcOrd="2" destOrd="0" parTransId="{F0EEFF0F-E1CC-45EA-B7D3-21B6739BCF35}" sibTransId="{109F5483-0134-471F-B6AF-49E86116338F}"/>
    <dgm:cxn modelId="{999171AB-3FAB-48ED-A63D-C5DA8EF73C01}" srcId="{6E8C293A-CF87-4883-B86C-0A55F53B7256}" destId="{A33F932E-59D3-47BB-8C11-8DA2C673DCCB}" srcOrd="0" destOrd="0" parTransId="{72113260-B4A5-4B66-9166-BB391F013495}" sibTransId="{53CAA338-2F5F-4D4C-B9E6-19BCE454A70B}"/>
    <dgm:cxn modelId="{E3C131B0-1256-4343-9B76-FD12B7142D02}" type="presOf" srcId="{A33F932E-59D3-47BB-8C11-8DA2C673DCCB}" destId="{AA45F0EE-B2C3-2E49-B8EC-539BAF942E05}" srcOrd="0" destOrd="0" presId="urn:microsoft.com/office/officeart/2005/8/layout/vList2"/>
    <dgm:cxn modelId="{F83926BA-766A-486A-A084-5F0669F69F67}" srcId="{6E8C293A-CF87-4883-B86C-0A55F53B7256}" destId="{2088594C-3FFA-4DD6-B6FE-272C7347711A}" srcOrd="1" destOrd="0" parTransId="{46D95973-A8E6-4370-A9AE-07190564E746}" sibTransId="{7E32D4C5-78EF-4B08-8B21-70FED0B1BA88}"/>
    <dgm:cxn modelId="{DB9DF1E3-1FAB-AB4A-B428-013E392C8915}" type="presOf" srcId="{6E8C293A-CF87-4883-B86C-0A55F53B7256}" destId="{A45F553A-B53D-7645-9EC4-769FAD48F145}" srcOrd="0" destOrd="0" presId="urn:microsoft.com/office/officeart/2005/8/layout/vList2"/>
    <dgm:cxn modelId="{D5BB7A9A-DC1A-C240-A342-C9A3A89CC563}" type="presParOf" srcId="{A45F553A-B53D-7645-9EC4-769FAD48F145}" destId="{AA45F0EE-B2C3-2E49-B8EC-539BAF942E05}" srcOrd="0" destOrd="0" presId="urn:microsoft.com/office/officeart/2005/8/layout/vList2"/>
    <dgm:cxn modelId="{9F7D903F-33D0-8F4C-B98F-6658A134317D}" type="presParOf" srcId="{A45F553A-B53D-7645-9EC4-769FAD48F145}" destId="{EE458746-36D2-CD42-9F36-848642D4A59C}" srcOrd="1" destOrd="0" presId="urn:microsoft.com/office/officeart/2005/8/layout/vList2"/>
    <dgm:cxn modelId="{5EDA0AD6-EAC0-5645-9B01-1DB741F410BC}" type="presParOf" srcId="{A45F553A-B53D-7645-9EC4-769FAD48F145}" destId="{D3A2D9A8-E0DE-7140-868B-3F9467B8EF7D}" srcOrd="2" destOrd="0" presId="urn:microsoft.com/office/officeart/2005/8/layout/vList2"/>
    <dgm:cxn modelId="{9CBDBBF2-6FF7-1447-A0DF-2B1B308BA6A6}" type="presParOf" srcId="{A45F553A-B53D-7645-9EC4-769FAD48F145}" destId="{08333ABC-AB98-754F-9D48-4620E250CDEA}" srcOrd="3" destOrd="0" presId="urn:microsoft.com/office/officeart/2005/8/layout/vList2"/>
    <dgm:cxn modelId="{499F45F7-4388-5B43-83E6-F8475787BFD0}" type="presParOf" srcId="{A45F553A-B53D-7645-9EC4-769FAD48F145}" destId="{6BAB2D99-7CA9-CC45-BD3E-A0021B2531BD}" srcOrd="4" destOrd="0" presId="urn:microsoft.com/office/officeart/2005/8/layout/vList2"/>
    <dgm:cxn modelId="{D496ABA5-7BEB-F742-8643-2A9C0D70DD78}" type="presParOf" srcId="{A45F553A-B53D-7645-9EC4-769FAD48F145}" destId="{FF48C562-DDC3-D542-A406-D91DDA4552F1}" srcOrd="5" destOrd="0" presId="urn:microsoft.com/office/officeart/2005/8/layout/vList2"/>
    <dgm:cxn modelId="{E6D91B10-DEA6-8343-AF9A-322EACC4E67E}" type="presParOf" srcId="{A45F553A-B53D-7645-9EC4-769FAD48F145}" destId="{2E577669-2F70-F44C-AB00-749172B52D9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5F0EE-B2C3-2E49-B8EC-539BAF942E05}">
      <dsp:nvSpPr>
        <dsp:cNvPr id="0" name=""/>
        <dsp:cNvSpPr/>
      </dsp:nvSpPr>
      <dsp:spPr>
        <a:xfrm>
          <a:off x="0" y="102779"/>
          <a:ext cx="6830568" cy="126126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Review the literature to understand what is meant by coercive control.</a:t>
          </a:r>
          <a:endParaRPr lang="en-US" sz="2200" kern="1200"/>
        </a:p>
      </dsp:txBody>
      <dsp:txXfrm>
        <a:off x="61570" y="164349"/>
        <a:ext cx="6707428" cy="1138120"/>
      </dsp:txXfrm>
    </dsp:sp>
    <dsp:sp modelId="{D3A2D9A8-E0DE-7140-868B-3F9467B8EF7D}">
      <dsp:nvSpPr>
        <dsp:cNvPr id="0" name=""/>
        <dsp:cNvSpPr/>
      </dsp:nvSpPr>
      <dsp:spPr>
        <a:xfrm>
          <a:off x="0" y="1427399"/>
          <a:ext cx="6830568" cy="1261260"/>
        </a:xfrm>
        <a:prstGeom prst="round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Listen to women’s experiences of how men used mobile phone in their coercive control.</a:t>
          </a:r>
          <a:endParaRPr lang="en-US" sz="2200" kern="1200"/>
        </a:p>
      </dsp:txBody>
      <dsp:txXfrm>
        <a:off x="61570" y="1488969"/>
        <a:ext cx="6707428" cy="1138120"/>
      </dsp:txXfrm>
    </dsp:sp>
    <dsp:sp modelId="{6BAB2D99-7CA9-CC45-BD3E-A0021B2531BD}">
      <dsp:nvSpPr>
        <dsp:cNvPr id="0" name=""/>
        <dsp:cNvSpPr/>
      </dsp:nvSpPr>
      <dsp:spPr>
        <a:xfrm>
          <a:off x="0" y="2752019"/>
          <a:ext cx="6830568" cy="1261260"/>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Interpreting women’s responses to coercive control within the context of mobile phone technologies. </a:t>
          </a:r>
        </a:p>
        <a:p>
          <a:pPr marL="0" lvl="0" indent="0" algn="l" defTabSz="977900">
            <a:lnSpc>
              <a:spcPct val="90000"/>
            </a:lnSpc>
            <a:spcBef>
              <a:spcPct val="0"/>
            </a:spcBef>
            <a:spcAft>
              <a:spcPct val="35000"/>
            </a:spcAft>
            <a:buNone/>
          </a:pPr>
          <a:endParaRPr lang="en-US" sz="2200" kern="1200" dirty="0"/>
        </a:p>
      </dsp:txBody>
      <dsp:txXfrm>
        <a:off x="61570" y="2813589"/>
        <a:ext cx="6707428" cy="1138120"/>
      </dsp:txXfrm>
    </dsp:sp>
    <dsp:sp modelId="{2E577669-2F70-F44C-AB00-749172B52D91}">
      <dsp:nvSpPr>
        <dsp:cNvPr id="0" name=""/>
        <dsp:cNvSpPr/>
      </dsp:nvSpPr>
      <dsp:spPr>
        <a:xfrm>
          <a:off x="0" y="4076640"/>
          <a:ext cx="6830568" cy="1261260"/>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Consider the implications of this research for practice. </a:t>
          </a:r>
          <a:endParaRPr lang="en-US" sz="2200" kern="1200" dirty="0"/>
        </a:p>
      </dsp:txBody>
      <dsp:txXfrm>
        <a:off x="61570" y="4138210"/>
        <a:ext cx="6707428" cy="1138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88F52-FD23-7041-8CE1-4950278FAD0D}" type="datetimeFigureOut">
              <a:rPr lang="en-GB" smtClean="0"/>
              <a:t>16/11/2019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C4AE1-59E3-424E-AE4F-0AC9A9BDE4E6}" type="slidenum">
              <a:rPr lang="en-GB" smtClean="0"/>
              <a:t>‹#›</a:t>
            </a:fld>
            <a:endParaRPr lang="en-GB"/>
          </a:p>
        </p:txBody>
      </p:sp>
    </p:spTree>
    <p:extLst>
      <p:ext uri="{BB962C8B-B14F-4D97-AF65-F5344CB8AC3E}">
        <p14:creationId xmlns:p14="http://schemas.microsoft.com/office/powerpoint/2010/main" val="343203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65DFD-D290-5B4C-8D87-F82562A43590}" type="slidenum">
              <a:rPr lang="en-US" smtClean="0"/>
              <a:t>7</a:t>
            </a:fld>
            <a:endParaRPr lang="en-US"/>
          </a:p>
        </p:txBody>
      </p:sp>
    </p:spTree>
    <p:extLst>
      <p:ext uri="{BB962C8B-B14F-4D97-AF65-F5344CB8AC3E}">
        <p14:creationId xmlns:p14="http://schemas.microsoft.com/office/powerpoint/2010/main" val="351548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065DFD-D290-5B4C-8D87-F82562A43590}" type="slidenum">
              <a:rPr lang="en-US" smtClean="0"/>
              <a:t>39</a:t>
            </a:fld>
            <a:endParaRPr lang="en-US"/>
          </a:p>
        </p:txBody>
      </p:sp>
    </p:spTree>
    <p:extLst>
      <p:ext uri="{BB962C8B-B14F-4D97-AF65-F5344CB8AC3E}">
        <p14:creationId xmlns:p14="http://schemas.microsoft.com/office/powerpoint/2010/main" val="2964311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65DFD-D290-5B4C-8D87-F82562A43590}" type="slidenum">
              <a:rPr lang="en-US" smtClean="0"/>
              <a:t>40</a:t>
            </a:fld>
            <a:endParaRPr lang="en-US"/>
          </a:p>
        </p:txBody>
      </p:sp>
    </p:spTree>
    <p:extLst>
      <p:ext uri="{BB962C8B-B14F-4D97-AF65-F5344CB8AC3E}">
        <p14:creationId xmlns:p14="http://schemas.microsoft.com/office/powerpoint/2010/main" val="201618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French and Raven to take a step</a:t>
            </a:r>
            <a:r>
              <a:rPr lang="en-US" baseline="0" dirty="0"/>
              <a:t> back and see if I could identify individual elements that when put together might signpost coercive control and help us identify it. </a:t>
            </a:r>
            <a:r>
              <a:rPr lang="en-US" dirty="0"/>
              <a:t>Undesirable</a:t>
            </a:r>
            <a:r>
              <a:rPr lang="en-US" baseline="0" dirty="0"/>
              <a:t> consequences can be things the target doesn’t want or withholding things she does want. </a:t>
            </a:r>
          </a:p>
          <a:p>
            <a:endParaRPr lang="en-US" baseline="0" dirty="0"/>
          </a:p>
          <a:p>
            <a:r>
              <a:rPr lang="en-US" baseline="0" dirty="0"/>
              <a:t>I’ll put up some quotes that I hope will demonstrate the various aspects of this, but will chose one or two and explain the background. </a:t>
            </a:r>
          </a:p>
          <a:p>
            <a:endParaRPr lang="en-US" baseline="0" dirty="0"/>
          </a:p>
          <a:p>
            <a:r>
              <a:rPr lang="en-US" baseline="0" dirty="0"/>
              <a:t>Explain that fear is a given since all the women had fled to a refuge for their own safety. </a:t>
            </a:r>
            <a:endParaRPr lang="en-US" dirty="0"/>
          </a:p>
        </p:txBody>
      </p:sp>
      <p:sp>
        <p:nvSpPr>
          <p:cNvPr id="4" name="Slide Number Placeholder 3"/>
          <p:cNvSpPr>
            <a:spLocks noGrp="1"/>
          </p:cNvSpPr>
          <p:nvPr>
            <p:ph type="sldNum" sz="quarter" idx="10"/>
          </p:nvPr>
        </p:nvSpPr>
        <p:spPr/>
        <p:txBody>
          <a:bodyPr/>
          <a:lstStyle/>
          <a:p>
            <a:fld id="{3E065DFD-D290-5B4C-8D87-F82562A43590}" type="slidenum">
              <a:rPr lang="en-US" smtClean="0"/>
              <a:t>8</a:t>
            </a:fld>
            <a:endParaRPr lang="en-US"/>
          </a:p>
        </p:txBody>
      </p:sp>
    </p:spTree>
    <p:extLst>
      <p:ext uri="{BB962C8B-B14F-4D97-AF65-F5344CB8AC3E}">
        <p14:creationId xmlns:p14="http://schemas.microsoft.com/office/powerpoint/2010/main" val="29421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Stark is from a feminist perspective and so much of what he says fits nicely and is influenced by the power and control wheel.</a:t>
            </a:r>
          </a:p>
          <a:p>
            <a:r>
              <a:rPr lang="en-US" dirty="0"/>
              <a:t>Hidden within plain sight.  </a:t>
            </a:r>
          </a:p>
          <a:p>
            <a:r>
              <a:rPr lang="en-US" dirty="0"/>
              <a:t>Drip drip drip effect.</a:t>
            </a:r>
          </a:p>
          <a:p>
            <a:r>
              <a:rPr lang="en-US" dirty="0"/>
              <a:t>Takes a feminist approach that </a:t>
            </a:r>
            <a:r>
              <a:rPr lang="en-GB" sz="1200" kern="1200" dirty="0">
                <a:solidFill>
                  <a:schemeClr val="tx1"/>
                </a:solidFill>
                <a:effectLst/>
                <a:latin typeface="+mn-lt"/>
                <a:ea typeface="+mn-ea"/>
                <a:cs typeface="+mn-cs"/>
              </a:rPr>
              <a:t>women are expected (and do) make sacrifices to meet the needs of others, maternity leave, housework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whereas society deems men to be entitled to respect and submission, can</a:t>
            </a:r>
            <a:r>
              <a:rPr lang="en-GB" sz="1200" kern="1200" baseline="0" dirty="0">
                <a:solidFill>
                  <a:schemeClr val="tx1"/>
                </a:solidFill>
                <a:effectLst/>
                <a:latin typeface="+mn-lt"/>
                <a:ea typeface="+mn-ea"/>
                <a:cs typeface="+mn-cs"/>
              </a:rPr>
              <a:t> continue to work, better salaries better promotion prospects</a:t>
            </a:r>
            <a:r>
              <a:rPr lang="en-GB" sz="1200" kern="1200" dirty="0">
                <a:solidFill>
                  <a:schemeClr val="tx1"/>
                </a:solidFill>
                <a:effectLst/>
                <a:latin typeface="+mn-lt"/>
                <a:ea typeface="+mn-ea"/>
                <a:cs typeface="+mn-cs"/>
              </a:rPr>
              <a:t>.   These expectations are open to exploitation.   </a:t>
            </a:r>
            <a:r>
              <a:rPr lang="en-GB" sz="1200" kern="1200">
                <a:solidFill>
                  <a:schemeClr val="tx1"/>
                </a:solidFill>
                <a:effectLst/>
                <a:latin typeface="+mn-lt"/>
                <a:ea typeface="+mn-ea"/>
                <a:cs typeface="+mn-cs"/>
              </a:rPr>
              <a:t>As</a:t>
            </a:r>
            <a:endParaRPr lang="en-US" dirty="0"/>
          </a:p>
        </p:txBody>
      </p:sp>
      <p:sp>
        <p:nvSpPr>
          <p:cNvPr id="4" name="Slide Number Placeholder 3"/>
          <p:cNvSpPr>
            <a:spLocks noGrp="1"/>
          </p:cNvSpPr>
          <p:nvPr>
            <p:ph type="sldNum" sz="quarter" idx="10"/>
          </p:nvPr>
        </p:nvSpPr>
        <p:spPr/>
        <p:txBody>
          <a:bodyPr/>
          <a:lstStyle/>
          <a:p>
            <a:fld id="{5E942423-A402-4554-810B-4B7FEE175CBF}" type="slidenum">
              <a:rPr lang="en-GB" smtClean="0"/>
              <a:t>9</a:t>
            </a:fld>
            <a:endParaRPr lang="en-GB"/>
          </a:p>
        </p:txBody>
      </p:sp>
    </p:spTree>
    <p:extLst>
      <p:ext uri="{BB962C8B-B14F-4D97-AF65-F5344CB8AC3E}">
        <p14:creationId xmlns:p14="http://schemas.microsoft.com/office/powerpoint/2010/main" val="1843691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aspects</a:t>
            </a:r>
            <a:r>
              <a:rPr lang="en-US" baseline="0" dirty="0"/>
              <a:t> of everyday life are so basic that its difficult to get your head around, </a:t>
            </a:r>
            <a:r>
              <a:rPr lang="en-US" baseline="0" dirty="0" err="1"/>
              <a:t>eg</a:t>
            </a:r>
            <a:r>
              <a:rPr lang="en-US" baseline="0" dirty="0"/>
              <a:t> answering the phone by the third ring, would essentially deprive them of the freedom to go to the toilet with the threat of  “or else” hanging over them. </a:t>
            </a:r>
            <a:r>
              <a:rPr lang="en-US" b="1" baseline="0" dirty="0"/>
              <a:t>They become more infantile and can’t do anything without permission.</a:t>
            </a:r>
            <a:endParaRPr lang="en-US" b="1" dirty="0"/>
          </a:p>
          <a:p>
            <a:endParaRPr lang="en-US" b="1" dirty="0"/>
          </a:p>
          <a:p>
            <a:r>
              <a:rPr lang="en-US" dirty="0"/>
              <a:t>Entrapment</a:t>
            </a:r>
            <a:r>
              <a:rPr lang="en-US" baseline="0" dirty="0"/>
              <a:t> removes some of the most basic rights uses similar techniques to those seen with hostage taking uses, including an almost brain-washing type. </a:t>
            </a:r>
            <a:r>
              <a:rPr lang="en-US" b="1" baseline="0" dirty="0"/>
              <a:t>Stockholm type effect seen with abused children too, that they become more attached to the abuser as the abuse escalates</a:t>
            </a:r>
            <a:r>
              <a:rPr lang="en-US" b="0" baseline="0" dirty="0"/>
              <a:t>.  </a:t>
            </a:r>
            <a:r>
              <a:rPr lang="en-US" b="1" baseline="0" dirty="0"/>
              <a:t>Small acts of kindness promote profound feelings of gratitude and the dynamic changes so the hostages feel that their captors are the ones who are letting them live (not subjecting them to dreadful conditions).  </a:t>
            </a:r>
            <a:endParaRPr lang="en-US" b="1" dirty="0"/>
          </a:p>
        </p:txBody>
      </p:sp>
      <p:sp>
        <p:nvSpPr>
          <p:cNvPr id="4" name="Slide Number Placeholder 3"/>
          <p:cNvSpPr>
            <a:spLocks noGrp="1"/>
          </p:cNvSpPr>
          <p:nvPr>
            <p:ph type="sldNum" sz="quarter" idx="10"/>
          </p:nvPr>
        </p:nvSpPr>
        <p:spPr/>
        <p:txBody>
          <a:bodyPr/>
          <a:lstStyle/>
          <a:p>
            <a:fld id="{3E065DFD-D290-5B4C-8D87-F82562A43590}" type="slidenum">
              <a:rPr lang="en-US" smtClean="0"/>
              <a:t>10</a:t>
            </a:fld>
            <a:endParaRPr lang="en-US"/>
          </a:p>
        </p:txBody>
      </p:sp>
    </p:spTree>
    <p:extLst>
      <p:ext uri="{BB962C8B-B14F-4D97-AF65-F5344CB8AC3E}">
        <p14:creationId xmlns:p14="http://schemas.microsoft.com/office/powerpoint/2010/main" val="56959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2BB7F71-C524-C141-B255-886A9AB30262}" type="slidenum">
              <a:rPr lang="en-GB" smtClean="0"/>
              <a:t>13</a:t>
            </a:fld>
            <a:endParaRPr lang="en-GB"/>
          </a:p>
        </p:txBody>
      </p:sp>
    </p:spTree>
    <p:extLst>
      <p:ext uri="{BB962C8B-B14F-4D97-AF65-F5344CB8AC3E}">
        <p14:creationId xmlns:p14="http://schemas.microsoft.com/office/powerpoint/2010/main" val="6070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the link with patriarchy</a:t>
            </a:r>
          </a:p>
        </p:txBody>
      </p:sp>
      <p:sp>
        <p:nvSpPr>
          <p:cNvPr id="4" name="Slide Number Placeholder 3"/>
          <p:cNvSpPr>
            <a:spLocks noGrp="1"/>
          </p:cNvSpPr>
          <p:nvPr>
            <p:ph type="sldNum" sz="quarter" idx="5"/>
          </p:nvPr>
        </p:nvSpPr>
        <p:spPr/>
        <p:txBody>
          <a:bodyPr/>
          <a:lstStyle/>
          <a:p>
            <a:fld id="{72BB7F71-C524-C141-B255-886A9AB30262}" type="slidenum">
              <a:rPr lang="en-GB" smtClean="0"/>
              <a:t>14</a:t>
            </a:fld>
            <a:endParaRPr lang="en-GB"/>
          </a:p>
        </p:txBody>
      </p:sp>
    </p:spTree>
    <p:extLst>
      <p:ext uri="{BB962C8B-B14F-4D97-AF65-F5344CB8AC3E}">
        <p14:creationId xmlns:p14="http://schemas.microsoft.com/office/powerpoint/2010/main" val="68669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Notice </a:t>
            </a:r>
            <a:r>
              <a:rPr lang="en-GB" dirty="0" err="1"/>
              <a:t>patriarchial</a:t>
            </a:r>
            <a:r>
              <a:rPr lang="en-GB" dirty="0"/>
              <a:t> attitudes as if he has a right to her phone.  Married Woman’s property Act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Abusive men saw their partner’s mobile phone (and the information contained within it) as something that belonged to them; something that they had a right or even a duty to check. This was reminiscent of the UK Married Woman’s Property Act 1870, where a wife was deemed to be her husband’s property and everything she owned (her children, her estate etc.) belonged to him</a:t>
            </a:r>
            <a:endParaRPr lang="en-US" i="1" dirty="0"/>
          </a:p>
          <a:p>
            <a:endParaRPr lang="en-GB" dirty="0"/>
          </a:p>
        </p:txBody>
      </p:sp>
      <p:sp>
        <p:nvSpPr>
          <p:cNvPr id="4" name="Slide Number Placeholder 3"/>
          <p:cNvSpPr>
            <a:spLocks noGrp="1"/>
          </p:cNvSpPr>
          <p:nvPr>
            <p:ph type="sldNum" sz="quarter" idx="5"/>
          </p:nvPr>
        </p:nvSpPr>
        <p:spPr/>
        <p:txBody>
          <a:bodyPr/>
          <a:lstStyle/>
          <a:p>
            <a:fld id="{72BB7F71-C524-C141-B255-886A9AB30262}" type="slidenum">
              <a:rPr lang="en-GB" smtClean="0"/>
              <a:t>16</a:t>
            </a:fld>
            <a:endParaRPr lang="en-GB"/>
          </a:p>
        </p:txBody>
      </p:sp>
    </p:spTree>
    <p:extLst>
      <p:ext uri="{BB962C8B-B14F-4D97-AF65-F5344CB8AC3E}">
        <p14:creationId xmlns:p14="http://schemas.microsoft.com/office/powerpoint/2010/main" val="114544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065DFD-D290-5B4C-8D87-F82562A43590}" type="slidenum">
              <a:rPr lang="en-US" smtClean="0"/>
              <a:t>23</a:t>
            </a:fld>
            <a:endParaRPr lang="en-US"/>
          </a:p>
        </p:txBody>
      </p:sp>
    </p:spTree>
    <p:extLst>
      <p:ext uri="{BB962C8B-B14F-4D97-AF65-F5344CB8AC3E}">
        <p14:creationId xmlns:p14="http://schemas.microsoft.com/office/powerpoint/2010/main" val="2532222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ea typeface="Open Sans" panose="020B0606030504020204" pitchFamily="34" charset="0"/>
                <a:cs typeface="Arial" panose="020B0604020202020204" pitchFamily="34" charset="0"/>
              </a:rPr>
              <a:t>Coercive control is a condition of </a:t>
            </a:r>
            <a:r>
              <a:rPr lang="en-GB" altLang="en-US" sz="1200" i="1" dirty="0">
                <a:ea typeface="Open Sans" panose="020B0606030504020204" pitchFamily="34" charset="0"/>
                <a:cs typeface="Arial" panose="020B0604020202020204" pitchFamily="34" charset="0"/>
              </a:rPr>
              <a:t>entrapment</a:t>
            </a:r>
            <a:r>
              <a:rPr lang="en-GB" altLang="en-US" sz="1200" b="1" i="1" dirty="0">
                <a:ea typeface="Open Sans" panose="020B0606030504020204" pitchFamily="34" charset="0"/>
                <a:cs typeface="Arial" panose="020B0604020202020204" pitchFamily="34" charset="0"/>
              </a:rPr>
              <a:t> </a:t>
            </a:r>
            <a:r>
              <a:rPr lang="en-GB" altLang="en-US" sz="1200" dirty="0">
                <a:ea typeface="Open Sans" panose="020B0606030504020204" pitchFamily="34" charset="0"/>
                <a:cs typeface="Arial" panose="020B0604020202020204" pitchFamily="34" charset="0"/>
              </a:rPr>
              <a:t>that can be hostage-like in the harms it inflicts on dignity, liberty, autonomy and personhood</a:t>
            </a:r>
            <a:r>
              <a:rPr lang="en-GB" altLang="en-US" sz="1200" b="1" dirty="0">
                <a:ea typeface="Open Sans" panose="020B0606030504020204" pitchFamily="34" charset="0"/>
                <a:cs typeface="Arial" panose="020B0604020202020204" pitchFamily="34" charset="0"/>
              </a:rPr>
              <a:t> </a:t>
            </a:r>
            <a:r>
              <a:rPr lang="en-GB" altLang="en-US" sz="1200" dirty="0">
                <a:ea typeface="Open Sans" panose="020B0606030504020204" pitchFamily="34" charset="0"/>
                <a:cs typeface="Arial" panose="020B0604020202020204" pitchFamily="34" charset="0"/>
              </a:rPr>
              <a:t>as well as to physical and psychological integrity</a:t>
            </a:r>
          </a:p>
          <a:p>
            <a:endParaRPr lang="en-GB" sz="1200" dirty="0">
              <a:ea typeface="Open Sans" panose="020B0606030504020204" pitchFamily="34" charset="0"/>
              <a:cs typeface="Arial" panose="020B0604020202020204" pitchFamily="34" charset="0"/>
            </a:endParaRPr>
          </a:p>
          <a:p>
            <a:r>
              <a:rPr lang="en-US" dirty="0"/>
              <a:t>Matilda: impacted on her personhood.</a:t>
            </a:r>
            <a:r>
              <a:rPr lang="en-US" baseline="0" dirty="0"/>
              <a:t>  Before Matilda married she would speak to her friend every day, often for hours. </a:t>
            </a:r>
            <a:endParaRPr lang="en-US" dirty="0"/>
          </a:p>
          <a:p>
            <a:endParaRPr lang="en-US" dirty="0"/>
          </a:p>
          <a:p>
            <a:r>
              <a:rPr lang="en-US" dirty="0"/>
              <a:t>Josephine: impact on her dignity</a:t>
            </a:r>
            <a:r>
              <a:rPr lang="en-US" baseline="0" dirty="0"/>
              <a:t>, he only spoke with her to insult her. Also the same with Indie.</a:t>
            </a:r>
            <a:endParaRPr lang="en-US" dirty="0"/>
          </a:p>
          <a:p>
            <a:endParaRPr lang="en-US" dirty="0"/>
          </a:p>
          <a:p>
            <a:r>
              <a:rPr lang="en-US" dirty="0"/>
              <a:t>Suzie: clearly</a:t>
            </a:r>
            <a:r>
              <a:rPr lang="en-US" baseline="0" dirty="0"/>
              <a:t> impacted on her liberty and autonomy as she </a:t>
            </a:r>
            <a:r>
              <a:rPr lang="en-US" baseline="0" dirty="0" err="1"/>
              <a:t>didn</a:t>
            </a:r>
            <a:r>
              <a:rPr lang="mr-IN" baseline="0" dirty="0"/>
              <a:t>’</a:t>
            </a:r>
            <a:r>
              <a:rPr lang="en-US" baseline="0" dirty="0"/>
              <a:t>t go places she wanted to go.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E065DFD-D290-5B4C-8D87-F82562A43590}" type="slidenum">
              <a:rPr lang="en-US" smtClean="0"/>
              <a:t>31</a:t>
            </a:fld>
            <a:endParaRPr lang="en-US"/>
          </a:p>
        </p:txBody>
      </p:sp>
    </p:spTree>
    <p:extLst>
      <p:ext uri="{BB962C8B-B14F-4D97-AF65-F5344CB8AC3E}">
        <p14:creationId xmlns:p14="http://schemas.microsoft.com/office/powerpoint/2010/main" val="65601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30C0DF3-4686-3940-BA03-69565B337FA2}" type="datetimeFigureOut">
              <a:rPr lang="en-GB" smtClean="0"/>
              <a:t>16/11/2019</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A19E8FE-3334-F641-AC36-695657E6F2C7}" type="slidenum">
              <a:rPr lang="en-GB" smtClean="0"/>
              <a:t>‹#›</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9032388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30C0DF3-4686-3940-BA03-69565B337FA2}"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9E8FE-3334-F641-AC36-695657E6F2C7}" type="slidenum">
              <a:rPr lang="en-GB" smtClean="0"/>
              <a:t>‹#›</a:t>
            </a:fld>
            <a:endParaRPr lang="en-GB"/>
          </a:p>
        </p:txBody>
      </p:sp>
    </p:spTree>
    <p:extLst>
      <p:ext uri="{BB962C8B-B14F-4D97-AF65-F5344CB8AC3E}">
        <p14:creationId xmlns:p14="http://schemas.microsoft.com/office/powerpoint/2010/main" val="207108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30C0DF3-4686-3940-BA03-69565B337FA2}"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9E8FE-3334-F641-AC36-695657E6F2C7}" type="slidenum">
              <a:rPr lang="en-GB" smtClean="0"/>
              <a:t>‹#›</a:t>
            </a:fld>
            <a:endParaRPr lang="en-GB"/>
          </a:p>
        </p:txBody>
      </p:sp>
    </p:spTree>
    <p:extLst>
      <p:ext uri="{BB962C8B-B14F-4D97-AF65-F5344CB8AC3E}">
        <p14:creationId xmlns:p14="http://schemas.microsoft.com/office/powerpoint/2010/main" val="360063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30C0DF3-4686-3940-BA03-69565B337FA2}" type="datetimeFigureOut">
              <a:rPr lang="en-GB" smtClean="0"/>
              <a:t>16/11/2019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19E8FE-3334-F641-AC36-695657E6F2C7}" type="slidenum">
              <a:rPr lang="en-GB" smtClean="0"/>
              <a:t>‹#›</a:t>
            </a:fld>
            <a:endParaRPr lang="en-GB"/>
          </a:p>
        </p:txBody>
      </p:sp>
    </p:spTree>
    <p:extLst>
      <p:ext uri="{BB962C8B-B14F-4D97-AF65-F5344CB8AC3E}">
        <p14:creationId xmlns:p14="http://schemas.microsoft.com/office/powerpoint/2010/main" val="153926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30C0DF3-4686-3940-BA03-69565B337FA2}" type="datetimeFigureOut">
              <a:rPr lang="en-GB" smtClean="0"/>
              <a:t>16/11/2019</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A19E8FE-3334-F641-AC36-695657E6F2C7}" type="slidenum">
              <a:rPr lang="en-GB" smtClean="0"/>
              <a:t>‹#›</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318855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30C0DF3-4686-3940-BA03-69565B337FA2}" type="datetimeFigureOut">
              <a:rPr lang="en-GB" smtClean="0"/>
              <a:t>16/11/2019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19E8FE-3334-F641-AC36-695657E6F2C7}" type="slidenum">
              <a:rPr lang="en-GB" smtClean="0"/>
              <a:t>‹#›</a:t>
            </a:fld>
            <a:endParaRPr lang="en-GB"/>
          </a:p>
        </p:txBody>
      </p:sp>
    </p:spTree>
    <p:extLst>
      <p:ext uri="{BB962C8B-B14F-4D97-AF65-F5344CB8AC3E}">
        <p14:creationId xmlns:p14="http://schemas.microsoft.com/office/powerpoint/2010/main" val="347212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30C0DF3-4686-3940-BA03-69565B337FA2}" type="datetimeFigureOut">
              <a:rPr lang="en-GB" smtClean="0"/>
              <a:t>16/11/2019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19E8FE-3334-F641-AC36-695657E6F2C7}" type="slidenum">
              <a:rPr lang="en-GB" smtClean="0"/>
              <a:t>‹#›</a:t>
            </a:fld>
            <a:endParaRPr lang="en-GB"/>
          </a:p>
        </p:txBody>
      </p:sp>
    </p:spTree>
    <p:extLst>
      <p:ext uri="{BB962C8B-B14F-4D97-AF65-F5344CB8AC3E}">
        <p14:creationId xmlns:p14="http://schemas.microsoft.com/office/powerpoint/2010/main" val="411061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30C0DF3-4686-3940-BA03-69565B337FA2}" type="datetimeFigureOut">
              <a:rPr lang="en-GB" smtClean="0"/>
              <a:t>16/11/2019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19E8FE-3334-F641-AC36-695657E6F2C7}" type="slidenum">
              <a:rPr lang="en-GB" smtClean="0"/>
              <a:t>‹#›</a:t>
            </a:fld>
            <a:endParaRPr lang="en-GB"/>
          </a:p>
        </p:txBody>
      </p:sp>
    </p:spTree>
    <p:extLst>
      <p:ext uri="{BB962C8B-B14F-4D97-AF65-F5344CB8AC3E}">
        <p14:creationId xmlns:p14="http://schemas.microsoft.com/office/powerpoint/2010/main" val="346157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C0DF3-4686-3940-BA03-69565B337FA2}" type="datetimeFigureOut">
              <a:rPr lang="en-GB" smtClean="0"/>
              <a:t>16/11/2019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19E8FE-3334-F641-AC36-695657E6F2C7}" type="slidenum">
              <a:rPr lang="en-GB" smtClean="0"/>
              <a:t>‹#›</a:t>
            </a:fld>
            <a:endParaRPr lang="en-GB"/>
          </a:p>
        </p:txBody>
      </p:sp>
    </p:spTree>
    <p:extLst>
      <p:ext uri="{BB962C8B-B14F-4D97-AF65-F5344CB8AC3E}">
        <p14:creationId xmlns:p14="http://schemas.microsoft.com/office/powerpoint/2010/main" val="195540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30C0DF3-4686-3940-BA03-69565B337FA2}" type="datetimeFigureOut">
              <a:rPr lang="en-GB" smtClean="0"/>
              <a:t>16/11/2019</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A19E8FE-3334-F641-AC36-695657E6F2C7}"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523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30C0DF3-4686-3940-BA03-69565B337FA2}" type="datetimeFigureOut">
              <a:rPr lang="en-GB" smtClean="0"/>
              <a:t>16/11/2019</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A19E8FE-3334-F641-AC36-695657E6F2C7}" type="slidenum">
              <a:rPr lang="en-GB" smtClean="0"/>
              <a:t>‹#›</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357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30C0DF3-4686-3940-BA03-69565B337FA2}" type="datetimeFigureOut">
              <a:rPr lang="en-GB" smtClean="0"/>
              <a:t>16/11/2019</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A19E8FE-3334-F641-AC36-695657E6F2C7}" type="slidenum">
              <a:rPr lang="en-GB" smtClean="0"/>
              <a:t>‹#›</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283520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havardt@lsbu.ac.uk" TargetMode="Externa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A37E-7ADF-0148-B358-BC279FCFD3EE}"/>
              </a:ext>
            </a:extLst>
          </p:cNvPr>
          <p:cNvSpPr>
            <a:spLocks noGrp="1"/>
          </p:cNvSpPr>
          <p:nvPr>
            <p:ph type="ctrTitle"/>
          </p:nvPr>
        </p:nvSpPr>
        <p:spPr/>
        <p:txBody>
          <a:bodyPr>
            <a:noAutofit/>
          </a:bodyPr>
          <a:lstStyle/>
          <a:p>
            <a:r>
              <a:rPr lang="en-US" sz="36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Mobile phones and domestic abuse: how mobile phones assist perpetrators in maintaining power and coercive control over current and former partners</a:t>
            </a:r>
            <a:r>
              <a:rPr lang="en-GB" sz="3200" dirty="0">
                <a:latin typeface="Arial" panose="020B0604020202020204" pitchFamily="34" charset="0"/>
                <a:cs typeface="Arial" panose="020B0604020202020204" pitchFamily="34" charset="0"/>
              </a:rPr>
              <a:t> </a:t>
            </a:r>
          </a:p>
        </p:txBody>
      </p:sp>
      <p:sp>
        <p:nvSpPr>
          <p:cNvPr id="3" name="Subtitle 2">
            <a:extLst>
              <a:ext uri="{FF2B5EF4-FFF2-40B4-BE49-F238E27FC236}">
                <a16:creationId xmlns:a16="http://schemas.microsoft.com/office/drawing/2014/main" id="{B7094472-8754-F646-8CBA-A1E9E1A7C17E}"/>
              </a:ext>
            </a:extLst>
          </p:cNvPr>
          <p:cNvSpPr>
            <a:spLocks noGrp="1"/>
          </p:cNvSpPr>
          <p:nvPr>
            <p:ph type="subTitle" idx="1"/>
          </p:nvPr>
        </p:nvSpPr>
        <p:spPr/>
        <p:txBody>
          <a:bodyPr>
            <a:normAutofit fontScale="92500" lnSpcReduction="10000"/>
          </a:bodyPr>
          <a:lstStyle/>
          <a:p>
            <a:r>
              <a:rPr lang="en-GB" dirty="0"/>
              <a:t>Dr </a:t>
            </a:r>
            <a:r>
              <a:rPr lang="en-GB" dirty="0" err="1"/>
              <a:t>Tirion</a:t>
            </a:r>
            <a:r>
              <a:rPr lang="en-GB" dirty="0"/>
              <a:t> </a:t>
            </a:r>
            <a:r>
              <a:rPr lang="en-GB" dirty="0" err="1"/>
              <a:t>Havard</a:t>
            </a:r>
            <a:r>
              <a:rPr lang="en-GB" dirty="0"/>
              <a:t> </a:t>
            </a:r>
          </a:p>
          <a:p>
            <a:r>
              <a:rPr lang="en-GB" dirty="0"/>
              <a:t>North London Social Work Teaching Partnership</a:t>
            </a:r>
          </a:p>
          <a:p>
            <a:r>
              <a:rPr lang="en-GB" dirty="0"/>
              <a:t>20</a:t>
            </a:r>
            <a:r>
              <a:rPr lang="en-GB" baseline="30000" dirty="0"/>
              <a:t>th</a:t>
            </a:r>
            <a:r>
              <a:rPr lang="en-GB" dirty="0"/>
              <a:t> November 2019. </a:t>
            </a:r>
          </a:p>
        </p:txBody>
      </p:sp>
    </p:spTree>
    <p:extLst>
      <p:ext uri="{BB962C8B-B14F-4D97-AF65-F5344CB8AC3E}">
        <p14:creationId xmlns:p14="http://schemas.microsoft.com/office/powerpoint/2010/main" val="132839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Who</a:t>
            </a:r>
            <a:r>
              <a:rPr lang="mr-IN" dirty="0"/>
              <a:t>’</a:t>
            </a:r>
            <a:r>
              <a:rPr lang="en-GB" dirty="0"/>
              <a:t>s reality?</a:t>
            </a:r>
            <a:endParaRPr lang="en-US" dirty="0"/>
          </a:p>
        </p:txBody>
      </p:sp>
      <p:sp>
        <p:nvSpPr>
          <p:cNvPr id="3" name="Content Placeholder 2"/>
          <p:cNvSpPr>
            <a:spLocks noGrp="1"/>
          </p:cNvSpPr>
          <p:nvPr>
            <p:ph idx="1"/>
          </p:nvPr>
        </p:nvSpPr>
        <p:spPr>
          <a:xfrm>
            <a:off x="1371600" y="1534886"/>
            <a:ext cx="9601200" cy="3581400"/>
          </a:xfrm>
          <a:ln>
            <a:solidFill>
              <a:srgbClr val="4F81BD"/>
            </a:solidFill>
          </a:ln>
        </p:spPr>
        <p:txBody>
          <a:bodyPr>
            <a:normAutofit fontScale="25000" lnSpcReduction="20000"/>
          </a:bodyPr>
          <a:lstStyle/>
          <a:p>
            <a:pPr>
              <a:spcBef>
                <a:spcPts val="20"/>
              </a:spcBef>
            </a:pPr>
            <a:r>
              <a:rPr lang="en-GB" sz="7200" dirty="0"/>
              <a:t>W</a:t>
            </a:r>
            <a:r>
              <a:rPr lang="en-US" sz="7200" dirty="0"/>
              <a:t>hen seen in isolation is not significant “invisible in plain sight” (Stark 2007 p14). Coercive control only becomes an issue to others when seen within a wider context</a:t>
            </a:r>
            <a:r>
              <a:rPr lang="en-GB" sz="7200" dirty="0"/>
              <a:t>. </a:t>
            </a:r>
            <a:r>
              <a:rPr lang="en-US" sz="7200" dirty="0"/>
              <a:t>(Crossman &amp; Hardesty 2017; </a:t>
            </a:r>
            <a:r>
              <a:rPr lang="en-US" sz="7200" dirty="0" err="1"/>
              <a:t>Hamberger</a:t>
            </a:r>
            <a:r>
              <a:rPr lang="en-US" sz="7200" dirty="0"/>
              <a:t> et al. 2017; </a:t>
            </a:r>
            <a:r>
              <a:rPr lang="en-GB" sz="7200" dirty="0"/>
              <a:t>Stark 2007; </a:t>
            </a:r>
            <a:r>
              <a:rPr lang="en-US" sz="7200" dirty="0"/>
              <a:t>Williamson 2010). </a:t>
            </a:r>
          </a:p>
          <a:p>
            <a:pPr marL="0" indent="0">
              <a:spcBef>
                <a:spcPts val="20"/>
              </a:spcBef>
              <a:buNone/>
            </a:pPr>
            <a:endParaRPr lang="en-US" sz="6800" dirty="0"/>
          </a:p>
          <a:p>
            <a:pPr>
              <a:spcBef>
                <a:spcPts val="20"/>
              </a:spcBef>
            </a:pPr>
            <a:r>
              <a:rPr lang="en-US" sz="6800" dirty="0"/>
              <a:t>Perpetrators create a world that determines the rules and expectations of others, </a:t>
            </a:r>
            <a:r>
              <a:rPr lang="en-US" sz="6800" dirty="0" err="1"/>
              <a:t>ie</a:t>
            </a:r>
            <a:r>
              <a:rPr lang="en-US" sz="6800" dirty="0"/>
              <a:t> they ‘</a:t>
            </a:r>
            <a:r>
              <a:rPr lang="en-US" sz="6800" b="1" dirty="0"/>
              <a:t>create their own reality</a:t>
            </a:r>
            <a:r>
              <a:rPr lang="en-US" sz="6800" dirty="0"/>
              <a:t>’ where the survivor might succumb to an </a:t>
            </a:r>
            <a:r>
              <a:rPr lang="en-US" sz="6800" b="1" dirty="0"/>
              <a:t>alien will </a:t>
            </a:r>
            <a:r>
              <a:rPr lang="en-US" sz="6800" dirty="0"/>
              <a:t>and take on board the abusers reality . The woman believes the perpetrators criticism and her </a:t>
            </a:r>
            <a:r>
              <a:rPr lang="en-US" sz="6800" b="1" dirty="0"/>
              <a:t>self worth is measured by the perpetrators reactions to her (</a:t>
            </a:r>
            <a:r>
              <a:rPr lang="en-US" sz="6800" dirty="0"/>
              <a:t>not by her behaviour). The fear of the consequences of mistakes leaves her paralyzed (Stark 2007; Williamson 2010).</a:t>
            </a:r>
          </a:p>
          <a:p>
            <a:r>
              <a:rPr lang="en-US" sz="6800" dirty="0"/>
              <a:t>She is left negotiating the ever shifting unreality of the abusers world and the unpredictable rules and boundaries that constantly change. Whatever the woman does is wrong, she can never win, because she has no control over what winning means. (Williamson 2010). </a:t>
            </a:r>
          </a:p>
          <a:p>
            <a:r>
              <a:rPr lang="en-GB" sz="7200" dirty="0"/>
              <a:t>Slowly erodes a woman’s self esteem, respect and confidence </a:t>
            </a:r>
            <a:r>
              <a:rPr lang="en-US" sz="7200" dirty="0"/>
              <a:t>until her resistance is worn down. She becomes so undermined she unable to make a decision (Stark 2007; </a:t>
            </a:r>
            <a:r>
              <a:rPr lang="en-US" sz="7200" dirty="0" err="1"/>
              <a:t>Velonis</a:t>
            </a:r>
            <a:r>
              <a:rPr lang="en-US" sz="7200" dirty="0"/>
              <a:t> 2016; Williamson 2010). </a:t>
            </a:r>
            <a:r>
              <a:rPr lang="en-GB" sz="7200" dirty="0"/>
              <a:t> </a:t>
            </a:r>
            <a:r>
              <a:rPr lang="en-US" sz="6800" dirty="0"/>
              <a:t>Anxiety, guilt, depression and fear. Her fear is based on what </a:t>
            </a:r>
            <a:r>
              <a:rPr lang="en-US" sz="6800" b="1" i="1" dirty="0"/>
              <a:t>could</a:t>
            </a:r>
            <a:r>
              <a:rPr lang="en-US" sz="6800" dirty="0"/>
              <a:t> happen (Kelly 1998). </a:t>
            </a:r>
          </a:p>
          <a:p>
            <a:r>
              <a:rPr lang="en-GB" altLang="en-US" sz="7200" dirty="0">
                <a:ea typeface="Open Sans" panose="020B0606030504020204" pitchFamily="34" charset="0"/>
                <a:cs typeface="Arial" panose="020B0604020202020204" pitchFamily="34" charset="0"/>
              </a:rPr>
              <a:t>Surveillance and monitoring of someone’s behaviour to the extent that it deprives them of their privacy. </a:t>
            </a:r>
            <a:r>
              <a:rPr lang="en-GB" sz="7200" dirty="0"/>
              <a:t>Creates</a:t>
            </a:r>
            <a:r>
              <a:rPr lang="en-US" sz="7200" dirty="0"/>
              <a:t> the impression that the perpetrator is both omnipotent and omnipresent</a:t>
            </a:r>
          </a:p>
          <a:p>
            <a:r>
              <a:rPr lang="en-GB" sz="7200" dirty="0"/>
              <a:t>Women’s independence and autonomy has changed over time, the methods employed by men to control women need to/have changed. </a:t>
            </a:r>
          </a:p>
          <a:p>
            <a:pPr marL="0" indent="0">
              <a:buNone/>
            </a:pPr>
            <a:endParaRPr lang="en-US" sz="6800" dirty="0"/>
          </a:p>
          <a:p>
            <a:pPr marL="0" indent="0">
              <a:buNone/>
            </a:pPr>
            <a:endParaRPr lang="en-US" sz="6800" dirty="0"/>
          </a:p>
          <a:p>
            <a:endParaRPr lang="en-US" sz="6800" dirty="0"/>
          </a:p>
          <a:p>
            <a:endParaRPr lang="en-US" sz="6800" dirty="0"/>
          </a:p>
          <a:p>
            <a:pPr marL="0" indent="0">
              <a:buNone/>
            </a:pPr>
            <a:endParaRPr lang="en-US" sz="6800" dirty="0"/>
          </a:p>
          <a:p>
            <a:pPr marL="0" indent="0">
              <a:buNone/>
            </a:pPr>
            <a:endParaRPr lang="en-GB" sz="4000" dirty="0"/>
          </a:p>
          <a:p>
            <a:pPr marL="0" indent="0">
              <a:buNone/>
            </a:pPr>
            <a:endParaRPr lang="en-US" sz="4000" dirty="0"/>
          </a:p>
          <a:p>
            <a:pPr marL="0" indent="0">
              <a:buNone/>
            </a:pPr>
            <a:endParaRPr lang="en-US" sz="4000" dirty="0"/>
          </a:p>
          <a:p>
            <a:pPr marL="0" indent="0">
              <a:buNone/>
            </a:pPr>
            <a:endParaRPr lang="en-GB" dirty="0"/>
          </a:p>
          <a:p>
            <a:pPr marL="0" indent="0">
              <a:buNone/>
            </a:pP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2361056162"/>
      </p:ext>
    </p:extLst>
  </p:cSld>
  <p:clrMapOvr>
    <a:masterClrMapping/>
  </p:clrMapOvr>
  <mc:AlternateContent xmlns:mc="http://schemas.openxmlformats.org/markup-compatibility/2006" xmlns:p14="http://schemas.microsoft.com/office/powerpoint/2010/main">
    <mc:Choice Requires="p14">
      <p:transition spd="slow" p14:dur="2000" advTm="322280"/>
    </mc:Choice>
    <mc:Fallback xmlns="">
      <p:transition spd="slow" advTm="32228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CDDD-1591-3D41-8741-662F2C6402CF}"/>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kern="1200" dirty="0">
                <a:solidFill>
                  <a:schemeClr val="tx1">
                    <a:lumMod val="85000"/>
                    <a:lumOff val="15000"/>
                  </a:schemeClr>
                </a:solidFill>
                <a:latin typeface="+mj-lt"/>
                <a:ea typeface="+mj-ea"/>
                <a:cs typeface="+mj-cs"/>
              </a:rPr>
              <a:t>How perpetrators use mobile phones?</a:t>
            </a:r>
          </a:p>
        </p:txBody>
      </p:sp>
      <p:sp>
        <p:nvSpPr>
          <p:cNvPr id="3" name="Text Placeholder 2">
            <a:extLst>
              <a:ext uri="{FF2B5EF4-FFF2-40B4-BE49-F238E27FC236}">
                <a16:creationId xmlns:a16="http://schemas.microsoft.com/office/drawing/2014/main" id="{89DCC574-8EEE-7449-B6D3-75566676B86B}"/>
              </a:ext>
            </a:extLst>
          </p:cNvPr>
          <p:cNvSpPr>
            <a:spLocks noGrp="1"/>
          </p:cNvSpPr>
          <p:nvPr>
            <p:ph type="body" idx="1"/>
          </p:nvPr>
        </p:nvSpPr>
        <p:spPr>
          <a:xfrm>
            <a:off x="1023257" y="965198"/>
            <a:ext cx="2707937" cy="4927602"/>
          </a:xfrm>
        </p:spPr>
        <p:txBody>
          <a:bodyPr vert="horz" lIns="91440" tIns="45720" rIns="91440" bIns="45720" rtlCol="0" anchor="ctr">
            <a:normAutofit/>
          </a:bodyPr>
          <a:lstStyle/>
          <a:p>
            <a:pPr algn="r"/>
            <a:endParaRPr lang="en-US" sz="2000" kern="1200" dirty="0">
              <a:solidFill>
                <a:schemeClr val="accent1"/>
              </a:solidFill>
              <a:latin typeface="+mn-lt"/>
              <a:ea typeface="+mn-ea"/>
              <a:cs typeface="+mn-cs"/>
            </a:endParaRPr>
          </a:p>
        </p:txBody>
      </p:sp>
      <p:pic>
        <p:nvPicPr>
          <p:cNvPr id="5" name="Picture 4">
            <a:extLst>
              <a:ext uri="{FF2B5EF4-FFF2-40B4-BE49-F238E27FC236}">
                <a16:creationId xmlns:a16="http://schemas.microsoft.com/office/drawing/2014/main" id="{C75FA762-BA49-A741-B60A-B19F82B7B074}"/>
              </a:ext>
            </a:extLst>
          </p:cNvPr>
          <p:cNvPicPr>
            <a:picLocks noChangeAspect="1"/>
          </p:cNvPicPr>
          <p:nvPr/>
        </p:nvPicPr>
        <p:blipFill>
          <a:blip r:embed="rId2"/>
          <a:stretch>
            <a:fillRect/>
          </a:stretch>
        </p:blipFill>
        <p:spPr>
          <a:xfrm>
            <a:off x="942125" y="1128888"/>
            <a:ext cx="2870200" cy="4538133"/>
          </a:xfrm>
          <a:prstGeom prst="rect">
            <a:avLst/>
          </a:prstGeom>
        </p:spPr>
      </p:pic>
    </p:spTree>
    <p:extLst>
      <p:ext uri="{BB962C8B-B14F-4D97-AF65-F5344CB8AC3E}">
        <p14:creationId xmlns:p14="http://schemas.microsoft.com/office/powerpoint/2010/main" val="1203504807"/>
      </p:ext>
    </p:extLst>
  </p:cSld>
  <p:clrMapOvr>
    <a:masterClrMapping/>
  </p:clrMapOvr>
  <mc:AlternateContent xmlns:mc="http://schemas.openxmlformats.org/markup-compatibility/2006" xmlns:p14="http://schemas.microsoft.com/office/powerpoint/2010/main">
    <mc:Choice Requires="p14">
      <p:transition spd="slow" p14:dur="2000" advTm="3863"/>
    </mc:Choice>
    <mc:Fallback xmlns="">
      <p:transition spd="slow" advTm="386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81B822-DADC-AB49-A7CC-8013A1445D37}"/>
              </a:ext>
            </a:extLst>
          </p:cNvPr>
          <p:cNvSpPr>
            <a:spLocks noGrp="1"/>
          </p:cNvSpPr>
          <p:nvPr>
            <p:ph type="title"/>
          </p:nvPr>
        </p:nvSpPr>
        <p:spPr/>
        <p:txBody>
          <a:bodyPr/>
          <a:lstStyle/>
          <a:p>
            <a:r>
              <a:rPr lang="en-GB" dirty="0"/>
              <a:t>Significance</a:t>
            </a:r>
          </a:p>
        </p:txBody>
      </p:sp>
      <p:sp>
        <p:nvSpPr>
          <p:cNvPr id="7" name="Content Placeholder 6">
            <a:extLst>
              <a:ext uri="{FF2B5EF4-FFF2-40B4-BE49-F238E27FC236}">
                <a16:creationId xmlns:a16="http://schemas.microsoft.com/office/drawing/2014/main" id="{1D6729C9-9EF4-7447-9111-863571A8615B}"/>
              </a:ext>
            </a:extLst>
          </p:cNvPr>
          <p:cNvSpPr>
            <a:spLocks noGrp="1"/>
          </p:cNvSpPr>
          <p:nvPr>
            <p:ph idx="1"/>
          </p:nvPr>
        </p:nvSpPr>
        <p:spPr/>
        <p:txBody>
          <a:bodyPr>
            <a:normAutofit fontScale="92500" lnSpcReduction="10000"/>
          </a:bodyPr>
          <a:lstStyle/>
          <a:p>
            <a:r>
              <a:rPr lang="en-GB" i="1" dirty="0"/>
              <a:t>“…. he was controlling me by phone. Everything was by phone…the only reason I have accepted this interview is because I know if you get this message out there it will help a lot of women.” Joanna.</a:t>
            </a:r>
            <a:endParaRPr lang="en-GB" dirty="0"/>
          </a:p>
          <a:p>
            <a:r>
              <a:rPr lang="en-GB" i="1" dirty="0"/>
              <a:t>“…. it’s easier, it’s more convenient; it’s smaller, its faster, and I can do it wherever; I could be on a train, I could be walking.  You can’t see people walking with a laptop, but you see them walking with their phones like that (holding phone close to face)”. </a:t>
            </a:r>
            <a:r>
              <a:rPr lang="en-GB" dirty="0"/>
              <a:t>Caprice</a:t>
            </a:r>
            <a:r>
              <a:rPr lang="en-GB" i="1" dirty="0"/>
              <a:t>.</a:t>
            </a:r>
            <a:endParaRPr lang="en-GB" dirty="0"/>
          </a:p>
          <a:p>
            <a:r>
              <a:rPr lang="en-GB" dirty="0"/>
              <a:t>“…and they are just holding it, their phone, in their hand……., it’s like right there, everyday (pause) 24/7 (pause) everyone has their phone in their hand……. because a laptop, you can’t put it in your pocket as easily as you can with a phone. That’ s probably (pause) why mobile phones are such an issue (pause) because you can just walk around with it and whenever you feel like doing something with it you just pull it out and do it and carry on with your day.” Katherine </a:t>
            </a:r>
          </a:p>
        </p:txBody>
      </p:sp>
    </p:spTree>
    <p:custDataLst>
      <p:tags r:id="rId1"/>
    </p:custDataLst>
    <p:extLst>
      <p:ext uri="{BB962C8B-B14F-4D97-AF65-F5344CB8AC3E}">
        <p14:creationId xmlns:p14="http://schemas.microsoft.com/office/powerpoint/2010/main" val="1985186330"/>
      </p:ext>
    </p:extLst>
  </p:cSld>
  <p:clrMapOvr>
    <a:masterClrMapping/>
  </p:clrMapOvr>
  <mc:AlternateContent xmlns:mc="http://schemas.openxmlformats.org/markup-compatibility/2006" xmlns:p14="http://schemas.microsoft.com/office/powerpoint/2010/main">
    <mc:Choice Requires="p14">
      <p:transition spd="slow" p14:dur="2000" advTm="54690"/>
    </mc:Choice>
    <mc:Fallback xmlns="">
      <p:transition spd="slow" advTm="546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083D-CD4B-A64B-AE30-70789CEDEF43}"/>
              </a:ext>
            </a:extLst>
          </p:cNvPr>
          <p:cNvSpPr>
            <a:spLocks noGrp="1"/>
          </p:cNvSpPr>
          <p:nvPr>
            <p:ph type="title"/>
          </p:nvPr>
        </p:nvSpPr>
        <p:spPr>
          <a:xfrm>
            <a:off x="6389914" y="685800"/>
            <a:ext cx="5127172" cy="1485900"/>
          </a:xfrm>
        </p:spPr>
        <p:txBody>
          <a:bodyPr>
            <a:normAutofit/>
          </a:bodyPr>
          <a:lstStyle/>
          <a:p>
            <a:r>
              <a:rPr lang="en-GB" dirty="0"/>
              <a:t>Texting  </a:t>
            </a:r>
          </a:p>
        </p:txBody>
      </p:sp>
      <p:sp>
        <p:nvSpPr>
          <p:cNvPr id="13" name="Rectangle 8">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35255959-71A4-1549-8163-F4D33F8E3607}"/>
              </a:ext>
            </a:extLst>
          </p:cNvPr>
          <p:cNvPicPr>
            <a:picLocks noChangeAspect="1"/>
          </p:cNvPicPr>
          <p:nvPr/>
        </p:nvPicPr>
        <p:blipFill rotWithShape="1">
          <a:blip r:embed="rId3"/>
          <a:srcRect r="5088"/>
          <a:stretch/>
        </p:blipFill>
        <p:spPr>
          <a:xfrm>
            <a:off x="1023562" y="679443"/>
            <a:ext cx="5071256" cy="5179072"/>
          </a:xfrm>
          <a:prstGeom prst="rect">
            <a:avLst/>
          </a:prstGeom>
        </p:spPr>
      </p:pic>
      <p:sp>
        <p:nvSpPr>
          <p:cNvPr id="3" name="Content Placeholder 2">
            <a:extLst>
              <a:ext uri="{FF2B5EF4-FFF2-40B4-BE49-F238E27FC236}">
                <a16:creationId xmlns:a16="http://schemas.microsoft.com/office/drawing/2014/main" id="{7A4E8A5B-E251-7A41-9858-BD57A27F0E57}"/>
              </a:ext>
            </a:extLst>
          </p:cNvPr>
          <p:cNvSpPr>
            <a:spLocks noGrp="1"/>
          </p:cNvSpPr>
          <p:nvPr>
            <p:ph idx="1"/>
          </p:nvPr>
        </p:nvSpPr>
        <p:spPr>
          <a:xfrm>
            <a:off x="6389914" y="2286000"/>
            <a:ext cx="5127172" cy="3581400"/>
          </a:xfrm>
        </p:spPr>
        <p:txBody>
          <a:bodyPr>
            <a:normAutofit/>
          </a:bodyPr>
          <a:lstStyle/>
          <a:p>
            <a:pPr marL="0" indent="0">
              <a:buNone/>
            </a:pPr>
            <a:r>
              <a:rPr lang="en-GB" sz="1100"/>
              <a:t>Texts were the most commonly used feature in the coercive control of the participants.  </a:t>
            </a:r>
            <a:endParaRPr lang="en-GB" sz="1100" i="1"/>
          </a:p>
          <a:p>
            <a:pPr lvl="1"/>
            <a:r>
              <a:rPr lang="en-GB" sz="1100"/>
              <a:t>“…</a:t>
            </a:r>
            <a:r>
              <a:rPr lang="en-GB" sz="1100" i="1"/>
              <a:t>texting me…a lot, like he text me about 30 texts all at once…just, saying really horrible and degrading things to me</a:t>
            </a:r>
            <a:r>
              <a:rPr lang="en-GB" sz="1100"/>
              <a:t>”. Katherine</a:t>
            </a:r>
            <a:r>
              <a:rPr lang="en-GB" sz="1100">
                <a:effectLst/>
              </a:rPr>
              <a:t> </a:t>
            </a:r>
          </a:p>
          <a:p>
            <a:pPr lvl="1"/>
            <a:r>
              <a:rPr lang="en-US" sz="1100" i="1"/>
              <a:t> </a:t>
            </a:r>
            <a:r>
              <a:rPr lang="en-GB" sz="1100" i="1"/>
              <a:t>“You are a bitch (Pause) it’s very bad. I can’t tell you [the names he called her] because it is very shame for me.” </a:t>
            </a:r>
            <a:r>
              <a:rPr lang="en-GB" sz="1100"/>
              <a:t>Francesca</a:t>
            </a:r>
            <a:r>
              <a:rPr lang="en-GB" sz="1100" i="1"/>
              <a:t>.</a:t>
            </a:r>
          </a:p>
          <a:p>
            <a:pPr lvl="1"/>
            <a:r>
              <a:rPr lang="en-GB" sz="1100"/>
              <a:t>“</a:t>
            </a:r>
            <a:r>
              <a:rPr lang="en-GB" sz="1100" i="1"/>
              <a:t>If you should look on the phone and look at the messages my husband send to me.  If it’s not about sex, sex related videos or something like that, no.  If I should text him and say what do you need for dinner</a:t>
            </a:r>
            <a:r>
              <a:rPr lang="en-GB" sz="1100"/>
              <a:t>?” Peaches</a:t>
            </a:r>
          </a:p>
          <a:p>
            <a:pPr lvl="1"/>
            <a:r>
              <a:rPr lang="en-GB" sz="1100" i="1"/>
              <a:t>“At one stage I blocked him from texting so what he did was texted me on my landline, so you had this lady with the voice talking: “You are a…” you know? “You are a bitch. I’m going to kill you”. But obviously it’s like a machine talking but reading what he’d texted, which was very freaky.”  </a:t>
            </a:r>
            <a:r>
              <a:rPr lang="en-GB" sz="1100"/>
              <a:t>Caprice</a:t>
            </a:r>
            <a:r>
              <a:rPr lang="en-GB" sz="1100" i="1"/>
              <a:t>.</a:t>
            </a:r>
          </a:p>
          <a:p>
            <a:pPr marL="0" indent="0">
              <a:buNone/>
            </a:pPr>
            <a:endParaRPr lang="en-GB" sz="1100" i="1"/>
          </a:p>
          <a:p>
            <a:endParaRPr lang="en-GB" sz="1100"/>
          </a:p>
        </p:txBody>
      </p:sp>
    </p:spTree>
    <p:extLst>
      <p:ext uri="{BB962C8B-B14F-4D97-AF65-F5344CB8AC3E}">
        <p14:creationId xmlns:p14="http://schemas.microsoft.com/office/powerpoint/2010/main" val="3381666738"/>
      </p:ext>
    </p:extLst>
  </p:cSld>
  <p:clrMapOvr>
    <a:masterClrMapping/>
  </p:clrMapOvr>
  <mc:AlternateContent xmlns:mc="http://schemas.openxmlformats.org/markup-compatibility/2006" xmlns:p14="http://schemas.microsoft.com/office/powerpoint/2010/main">
    <mc:Choice Requires="p14">
      <p:transition spd="slow" p14:dur="2000" advTm="57905"/>
    </mc:Choice>
    <mc:Fallback xmlns="">
      <p:transition spd="slow" advTm="5790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B43E4-8357-5442-91B7-D9B63C66C28E}"/>
              </a:ext>
            </a:extLst>
          </p:cNvPr>
          <p:cNvSpPr>
            <a:spLocks noGrp="1"/>
          </p:cNvSpPr>
          <p:nvPr>
            <p:ph type="title"/>
          </p:nvPr>
        </p:nvSpPr>
        <p:spPr>
          <a:xfrm>
            <a:off x="784743" y="685800"/>
            <a:ext cx="5958837" cy="1485900"/>
          </a:xfrm>
        </p:spPr>
        <p:txBody>
          <a:bodyPr>
            <a:normAutofit/>
          </a:bodyPr>
          <a:lstStyle/>
          <a:p>
            <a:r>
              <a:rPr lang="en-GB" dirty="0"/>
              <a:t>Voice calls </a:t>
            </a:r>
          </a:p>
        </p:txBody>
      </p:sp>
      <p:sp>
        <p:nvSpPr>
          <p:cNvPr id="3" name="Content Placeholder 2">
            <a:extLst>
              <a:ext uri="{FF2B5EF4-FFF2-40B4-BE49-F238E27FC236}">
                <a16:creationId xmlns:a16="http://schemas.microsoft.com/office/drawing/2014/main" id="{DBF84C15-63CF-E242-B77C-82AF1FD6CDD0}"/>
              </a:ext>
            </a:extLst>
          </p:cNvPr>
          <p:cNvSpPr>
            <a:spLocks noGrp="1"/>
          </p:cNvSpPr>
          <p:nvPr>
            <p:ph idx="1"/>
          </p:nvPr>
        </p:nvSpPr>
        <p:spPr>
          <a:xfrm>
            <a:off x="784743" y="2286000"/>
            <a:ext cx="5958837" cy="3581400"/>
          </a:xfrm>
        </p:spPr>
        <p:txBody>
          <a:bodyPr>
            <a:normAutofit/>
          </a:bodyPr>
          <a:lstStyle/>
          <a:p>
            <a:pPr marL="0" indent="0">
              <a:buNone/>
            </a:pPr>
            <a:r>
              <a:rPr lang="en-GB" sz="1600" dirty="0"/>
              <a:t>Caprice’s ex-partner bought their four-year-old daughter the most up-to-date iPhone, allegedly to maintain contact with her.  However</a:t>
            </a:r>
          </a:p>
          <a:p>
            <a:pPr lvl="1"/>
            <a:r>
              <a:rPr lang="en-US" sz="1600" i="1" dirty="0"/>
              <a:t>“He would call her [daughter] and doesn’t say nothing, and because she’s a child, sometimes because he’s not saying nothing, that’s why she’s constantly just leave the phone [switched on]. This guy could be there all day, the phone will be on, the phone would die, and he will just be there listening to my background, listening”.  Caprice </a:t>
            </a:r>
          </a:p>
          <a:p>
            <a:pPr marL="0" indent="0">
              <a:buNone/>
            </a:pPr>
            <a:r>
              <a:rPr lang="en-US" sz="1600" dirty="0"/>
              <a:t>Who, when, where and how long the participants were allowed to speak with their friends was also a common theme. </a:t>
            </a:r>
          </a:p>
          <a:p>
            <a:pPr lvl="1"/>
            <a:r>
              <a:rPr lang="en-GB" sz="1600" i="1" dirty="0"/>
              <a:t>“I can’t talk too much with friends, when I talk 10 minute he say stop, how long you can talk with your friends, stop.” </a:t>
            </a:r>
            <a:r>
              <a:rPr lang="en-GB" sz="1600" dirty="0"/>
              <a:t>Francesca</a:t>
            </a:r>
            <a:r>
              <a:rPr lang="en-GB" sz="1600" i="1" dirty="0"/>
              <a:t>.</a:t>
            </a:r>
          </a:p>
          <a:p>
            <a:endParaRPr lang="en-GB" sz="1600" i="1" dirty="0"/>
          </a:p>
          <a:p>
            <a:endParaRPr lang="en-GB" sz="1600" dirty="0"/>
          </a:p>
          <a:p>
            <a:endParaRPr lang="en-GB" sz="1600" dirty="0"/>
          </a:p>
        </p:txBody>
      </p:sp>
      <p:sp>
        <p:nvSpPr>
          <p:cNvPr id="11" name="Rectangle 10">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2610C65-E5C0-A14B-A757-5C2FCCEC0BB8}"/>
              </a:ext>
            </a:extLst>
          </p:cNvPr>
          <p:cNvPicPr>
            <a:picLocks noChangeAspect="1"/>
          </p:cNvPicPr>
          <p:nvPr/>
        </p:nvPicPr>
        <p:blipFill rotWithShape="1">
          <a:blip r:embed="rId3"/>
          <a:srcRect l="32406"/>
          <a:stretch/>
        </p:blipFill>
        <p:spPr>
          <a:xfrm>
            <a:off x="8252340" y="987891"/>
            <a:ext cx="3299579" cy="4881466"/>
          </a:xfrm>
          <a:prstGeom prst="rect">
            <a:avLst/>
          </a:prstGeom>
        </p:spPr>
      </p:pic>
    </p:spTree>
    <p:extLst>
      <p:ext uri="{BB962C8B-B14F-4D97-AF65-F5344CB8AC3E}">
        <p14:creationId xmlns:p14="http://schemas.microsoft.com/office/powerpoint/2010/main" val="479543037"/>
      </p:ext>
    </p:extLst>
  </p:cSld>
  <p:clrMapOvr>
    <a:masterClrMapping/>
  </p:clrMapOvr>
  <mc:AlternateContent xmlns:mc="http://schemas.openxmlformats.org/markup-compatibility/2006" xmlns:p14="http://schemas.microsoft.com/office/powerpoint/2010/main">
    <mc:Choice Requires="p14">
      <p:transition spd="slow" p14:dur="2000" advTm="66503"/>
    </mc:Choice>
    <mc:Fallback xmlns="">
      <p:transition spd="slow" advTm="6650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B8D5B-8458-184A-A701-5D053F233875}"/>
              </a:ext>
            </a:extLst>
          </p:cNvPr>
          <p:cNvSpPr>
            <a:spLocks noGrp="1"/>
          </p:cNvSpPr>
          <p:nvPr>
            <p:ph type="title"/>
          </p:nvPr>
        </p:nvSpPr>
        <p:spPr/>
        <p:txBody>
          <a:bodyPr>
            <a:normAutofit/>
          </a:bodyPr>
          <a:lstStyle/>
          <a:p>
            <a:r>
              <a:rPr lang="en-GB" dirty="0"/>
              <a:t>Recording </a:t>
            </a:r>
          </a:p>
        </p:txBody>
      </p:sp>
      <p:sp>
        <p:nvSpPr>
          <p:cNvPr id="3" name="Content Placeholder 2">
            <a:extLst>
              <a:ext uri="{FF2B5EF4-FFF2-40B4-BE49-F238E27FC236}">
                <a16:creationId xmlns:a16="http://schemas.microsoft.com/office/drawing/2014/main" id="{564F598A-A17E-4743-B813-C5891C5983B3}"/>
              </a:ext>
            </a:extLst>
          </p:cNvPr>
          <p:cNvSpPr>
            <a:spLocks noGrp="1"/>
          </p:cNvSpPr>
          <p:nvPr>
            <p:ph idx="1"/>
          </p:nvPr>
        </p:nvSpPr>
        <p:spPr>
          <a:xfrm>
            <a:off x="853849" y="1644781"/>
            <a:ext cx="5696521" cy="4351338"/>
          </a:xfrm>
        </p:spPr>
        <p:txBody>
          <a:bodyPr>
            <a:noAutofit/>
          </a:bodyPr>
          <a:lstStyle/>
          <a:p>
            <a:pPr marL="0" indent="0">
              <a:buNone/>
            </a:pPr>
            <a:r>
              <a:rPr lang="en-GB" sz="1500" dirty="0"/>
              <a:t>Some men used their phones to gather ‘evidence’ to disguise their abusive behaviour and shift the responsibility onto their partners. Sometimes, unable to cope with the emotional abuse, Indie would beg her husband to stop and let her return home to her parents abroad. </a:t>
            </a:r>
          </a:p>
          <a:p>
            <a:pPr lvl="1"/>
            <a:r>
              <a:rPr lang="en-US" sz="1500" i="1" dirty="0"/>
              <a:t>“When I’m crying [he said] ‘why you doing that, why you doing this?’ [pause]. He will [video] record that. He will say ‘I will tell the police that she is mentally upset, and I’ll show this, this is how you cry’…. That is the main thing he was doing throughout, he was telling me, ‘you're mad and you're going off’”.  [Indie]</a:t>
            </a:r>
          </a:p>
          <a:p>
            <a:pPr marL="0" indent="0">
              <a:buNone/>
            </a:pPr>
            <a:r>
              <a:rPr lang="en-GB" sz="1500" dirty="0"/>
              <a:t>Josephine’s partner would provoke her into arguments and when she reacted, he would voice record the conversation, careful to manage his tone and limit his contribution to the ‘argument’.</a:t>
            </a:r>
            <a:endParaRPr lang="en-US" sz="1500" i="1" dirty="0"/>
          </a:p>
          <a:p>
            <a:pPr lvl="1"/>
            <a:r>
              <a:rPr lang="en-GB" sz="1500" i="1" dirty="0"/>
              <a:t>“….he would start the quarrel…….  Sometimes I talk back at him so it was there to prove that he will record it and then he will, he will send it to them (family).  She was angry she was talking like this, she said that she said that.  Meanwhile he knows what he was doing so he would try to talk less, or he would try say less.” </a:t>
            </a:r>
            <a:r>
              <a:rPr lang="en-GB" sz="1500" dirty="0"/>
              <a:t>Josephine</a:t>
            </a:r>
            <a:r>
              <a:rPr lang="en-GB" sz="1600" i="1" dirty="0"/>
              <a:t>. </a:t>
            </a:r>
          </a:p>
        </p:txBody>
      </p:sp>
      <p:pic>
        <p:nvPicPr>
          <p:cNvPr id="5" name="Picture 4">
            <a:extLst>
              <a:ext uri="{FF2B5EF4-FFF2-40B4-BE49-F238E27FC236}">
                <a16:creationId xmlns:a16="http://schemas.microsoft.com/office/drawing/2014/main" id="{9D6FFC1A-8E5E-1449-B952-AC49C100069F}"/>
              </a:ext>
            </a:extLst>
          </p:cNvPr>
          <p:cNvPicPr>
            <a:picLocks noChangeAspect="1"/>
          </p:cNvPicPr>
          <p:nvPr/>
        </p:nvPicPr>
        <p:blipFill rotWithShape="1">
          <a:blip r:embed="rId2"/>
          <a:srcRect l="7324" r="3607" b="-2"/>
          <a:stretch/>
        </p:blipFill>
        <p:spPr>
          <a:xfrm>
            <a:off x="6960767" y="1684110"/>
            <a:ext cx="5074070" cy="4272681"/>
          </a:xfrm>
          <a:prstGeom prst="rect">
            <a:avLst/>
          </a:prstGeom>
        </p:spPr>
      </p:pic>
    </p:spTree>
    <p:extLst>
      <p:ext uri="{BB962C8B-B14F-4D97-AF65-F5344CB8AC3E}">
        <p14:creationId xmlns:p14="http://schemas.microsoft.com/office/powerpoint/2010/main" val="1770098949"/>
      </p:ext>
    </p:extLst>
  </p:cSld>
  <p:clrMapOvr>
    <a:masterClrMapping/>
  </p:clrMapOvr>
  <mc:AlternateContent xmlns:mc="http://schemas.openxmlformats.org/markup-compatibility/2006" xmlns:p14="http://schemas.microsoft.com/office/powerpoint/2010/main">
    <mc:Choice Requires="p14">
      <p:transition spd="slow" p14:dur="2000" advTm="94845"/>
    </mc:Choice>
    <mc:Fallback xmlns="">
      <p:transition spd="slow" advTm="9484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60BC-976B-D149-B544-B8C63E5CD353}"/>
              </a:ext>
            </a:extLst>
          </p:cNvPr>
          <p:cNvSpPr>
            <a:spLocks noGrp="1"/>
          </p:cNvSpPr>
          <p:nvPr>
            <p:ph type="title"/>
          </p:nvPr>
        </p:nvSpPr>
        <p:spPr>
          <a:xfrm>
            <a:off x="6090574" y="151983"/>
            <a:ext cx="4977976" cy="1454051"/>
          </a:xfrm>
        </p:spPr>
        <p:txBody>
          <a:bodyPr>
            <a:normAutofit/>
          </a:bodyPr>
          <a:lstStyle/>
          <a:p>
            <a:r>
              <a:rPr lang="en-GB" dirty="0">
                <a:solidFill>
                  <a:srgbClr val="000000"/>
                </a:solidFill>
              </a:rPr>
              <a:t>Photos </a:t>
            </a:r>
          </a:p>
        </p:txBody>
      </p:sp>
      <p:sp>
        <p:nvSpPr>
          <p:cNvPr id="3" name="Content Placeholder 2">
            <a:extLst>
              <a:ext uri="{FF2B5EF4-FFF2-40B4-BE49-F238E27FC236}">
                <a16:creationId xmlns:a16="http://schemas.microsoft.com/office/drawing/2014/main" id="{55D48C74-5F57-CF4D-A89D-A337F768F0B3}"/>
              </a:ext>
            </a:extLst>
          </p:cNvPr>
          <p:cNvSpPr>
            <a:spLocks noGrp="1"/>
          </p:cNvSpPr>
          <p:nvPr>
            <p:ph idx="1"/>
          </p:nvPr>
        </p:nvSpPr>
        <p:spPr>
          <a:xfrm>
            <a:off x="5476136" y="907232"/>
            <a:ext cx="5592016" cy="5153740"/>
          </a:xfrm>
        </p:spPr>
        <p:txBody>
          <a:bodyPr anchor="ctr">
            <a:normAutofit fontScale="92500" lnSpcReduction="20000"/>
          </a:bodyPr>
          <a:lstStyle/>
          <a:p>
            <a:pPr marL="0" indent="0">
              <a:buNone/>
            </a:pPr>
            <a:endParaRPr lang="en-GB" sz="1400" dirty="0">
              <a:solidFill>
                <a:srgbClr val="000000"/>
              </a:solidFill>
            </a:endParaRPr>
          </a:p>
          <a:p>
            <a:pPr marL="0" indent="0">
              <a:buNone/>
            </a:pPr>
            <a:endParaRPr lang="en-GB" sz="1400" dirty="0">
              <a:solidFill>
                <a:srgbClr val="000000"/>
              </a:solidFill>
            </a:endParaRPr>
          </a:p>
          <a:p>
            <a:pPr marL="0" indent="0">
              <a:buNone/>
            </a:pPr>
            <a:endParaRPr lang="en-GB" sz="1800" dirty="0">
              <a:solidFill>
                <a:srgbClr val="000000"/>
              </a:solidFill>
            </a:endParaRPr>
          </a:p>
          <a:p>
            <a:pPr marL="0" indent="0">
              <a:buNone/>
            </a:pPr>
            <a:r>
              <a:rPr lang="en-GB" sz="1800" dirty="0">
                <a:solidFill>
                  <a:srgbClr val="000000"/>
                </a:solidFill>
              </a:rPr>
              <a:t>Indie’s husband took photographs of his self inflicted injuries as evidence of his abuse by her.  </a:t>
            </a:r>
          </a:p>
          <a:p>
            <a:pPr lvl="1"/>
            <a:r>
              <a:rPr lang="en-GB" sz="1800" i="1" dirty="0">
                <a:solidFill>
                  <a:srgbClr val="000000"/>
                </a:solidFill>
              </a:rPr>
              <a:t>“my ex-partner used to basically just stand outside my house and take pictures and send it to me. Like if I wasn’t at home, he’d send me pictures saying where are you. I’m outside your house?” </a:t>
            </a:r>
            <a:r>
              <a:rPr lang="en-GB" sz="1800" dirty="0">
                <a:solidFill>
                  <a:srgbClr val="000000"/>
                </a:solidFill>
              </a:rPr>
              <a:t>Katherine</a:t>
            </a:r>
            <a:r>
              <a:rPr lang="en-GB" sz="1800" i="1" dirty="0">
                <a:solidFill>
                  <a:srgbClr val="000000"/>
                </a:solidFill>
              </a:rPr>
              <a:t>.</a:t>
            </a:r>
          </a:p>
          <a:p>
            <a:pPr marL="457200" lvl="1" indent="0">
              <a:buNone/>
            </a:pPr>
            <a:endParaRPr lang="en-GB" sz="1800" i="1" dirty="0">
              <a:solidFill>
                <a:srgbClr val="000000"/>
              </a:solidFill>
            </a:endParaRPr>
          </a:p>
          <a:p>
            <a:pPr lvl="1"/>
            <a:r>
              <a:rPr lang="en-GB" sz="1800" i="1" dirty="0">
                <a:solidFill>
                  <a:srgbClr val="000000"/>
                </a:solidFill>
              </a:rPr>
              <a:t>“……he will just be going through, as if it was his phone, looking at pictures…” </a:t>
            </a:r>
            <a:r>
              <a:rPr lang="en-GB" sz="1800" dirty="0">
                <a:solidFill>
                  <a:srgbClr val="000000"/>
                </a:solidFill>
              </a:rPr>
              <a:t>Peaches.  </a:t>
            </a:r>
          </a:p>
          <a:p>
            <a:pPr marL="457200" lvl="1" indent="0">
              <a:buNone/>
            </a:pPr>
            <a:endParaRPr lang="en-GB" sz="1800" dirty="0">
              <a:solidFill>
                <a:srgbClr val="000000"/>
              </a:solidFill>
            </a:endParaRPr>
          </a:p>
          <a:p>
            <a:pPr lvl="1"/>
            <a:r>
              <a:rPr lang="en-US" sz="1800" i="1" dirty="0">
                <a:solidFill>
                  <a:srgbClr val="000000"/>
                </a:solidFill>
              </a:rPr>
              <a:t>“[If] I’m taking pictures or anything all the time he taking, deleting all the pictures for his computer so I can have more memory, but I don’t want to, but he did this… that's the thing, he didn’t deleting, he’s swapping he just change everything”.  Matilda</a:t>
            </a:r>
          </a:p>
          <a:p>
            <a:endParaRPr lang="en-GB" sz="1400" dirty="0">
              <a:solidFill>
                <a:srgbClr val="000000"/>
              </a:solidFill>
            </a:endParaRPr>
          </a:p>
          <a:p>
            <a:endParaRPr lang="en-GB" sz="1400" i="1" dirty="0">
              <a:solidFill>
                <a:srgbClr val="000000"/>
              </a:solidFill>
            </a:endParaRPr>
          </a:p>
          <a:p>
            <a:endParaRPr lang="en-GB" sz="1400" i="1" dirty="0">
              <a:solidFill>
                <a:srgbClr val="000000"/>
              </a:solidFill>
            </a:endParaRPr>
          </a:p>
          <a:p>
            <a:endParaRPr lang="en-GB" sz="1400" dirty="0">
              <a:solidFill>
                <a:srgbClr val="000000"/>
              </a:solidFill>
            </a:endParaRPr>
          </a:p>
        </p:txBody>
      </p:sp>
      <p:pic>
        <p:nvPicPr>
          <p:cNvPr id="4" name="Picture 3">
            <a:extLst>
              <a:ext uri="{FF2B5EF4-FFF2-40B4-BE49-F238E27FC236}">
                <a16:creationId xmlns:a16="http://schemas.microsoft.com/office/drawing/2014/main" id="{5898176A-49AA-1348-AF22-3212CDF80F30}"/>
              </a:ext>
            </a:extLst>
          </p:cNvPr>
          <p:cNvPicPr>
            <a:picLocks noChangeAspect="1"/>
          </p:cNvPicPr>
          <p:nvPr/>
        </p:nvPicPr>
        <p:blipFill rotWithShape="1">
          <a:blip r:embed="rId3">
            <a:alphaModFix/>
          </a:blip>
          <a:srcRect l="10033" r="26432" b="2"/>
          <a:stretch/>
        </p:blipFill>
        <p:spPr>
          <a:xfrm>
            <a:off x="1123450" y="1606034"/>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2486086167"/>
      </p:ext>
    </p:extLst>
  </p:cSld>
  <p:clrMapOvr>
    <a:masterClrMapping/>
  </p:clrMapOvr>
  <mc:AlternateContent xmlns:mc="http://schemas.openxmlformats.org/markup-compatibility/2006" xmlns:p14="http://schemas.microsoft.com/office/powerpoint/2010/main">
    <mc:Choice Requires="p14">
      <p:transition spd="slow" p14:dur="2000" advTm="95919"/>
    </mc:Choice>
    <mc:Fallback xmlns="">
      <p:transition spd="slow" advTm="959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66C7-FBC1-AF4C-821E-A0A70E4E0D33}"/>
              </a:ext>
            </a:extLst>
          </p:cNvPr>
          <p:cNvSpPr>
            <a:spLocks noGrp="1"/>
          </p:cNvSpPr>
          <p:nvPr>
            <p:ph type="title"/>
          </p:nvPr>
        </p:nvSpPr>
        <p:spPr/>
        <p:txBody>
          <a:bodyPr/>
          <a:lstStyle/>
          <a:p>
            <a:r>
              <a:rPr lang="en-GB" dirty="0"/>
              <a:t>Social Media</a:t>
            </a:r>
          </a:p>
        </p:txBody>
      </p:sp>
      <p:sp>
        <p:nvSpPr>
          <p:cNvPr id="3" name="Content Placeholder 2">
            <a:extLst>
              <a:ext uri="{FF2B5EF4-FFF2-40B4-BE49-F238E27FC236}">
                <a16:creationId xmlns:a16="http://schemas.microsoft.com/office/drawing/2014/main" id="{D472F1BF-55A9-EE47-82C2-2EBB012402EB}"/>
              </a:ext>
            </a:extLst>
          </p:cNvPr>
          <p:cNvSpPr>
            <a:spLocks noGrp="1"/>
          </p:cNvSpPr>
          <p:nvPr>
            <p:ph idx="1"/>
          </p:nvPr>
        </p:nvSpPr>
        <p:spPr>
          <a:xfrm>
            <a:off x="436642" y="1431471"/>
            <a:ext cx="6582103" cy="4351338"/>
          </a:xfrm>
        </p:spPr>
        <p:txBody>
          <a:bodyPr>
            <a:normAutofit lnSpcReduction="10000"/>
          </a:bodyPr>
          <a:lstStyle/>
          <a:p>
            <a:r>
              <a:rPr lang="en-US" sz="2400" dirty="0">
                <a:solidFill>
                  <a:srgbClr val="000000"/>
                </a:solidFill>
              </a:rPr>
              <a:t>Perpetrators would use social media to abuse the women directly and through friends and family.</a:t>
            </a:r>
          </a:p>
          <a:p>
            <a:pPr marL="0" indent="0">
              <a:buNone/>
            </a:pPr>
            <a:endParaRPr lang="en-US" sz="2400" dirty="0">
              <a:solidFill>
                <a:srgbClr val="000000"/>
              </a:solidFill>
            </a:endParaRPr>
          </a:p>
          <a:p>
            <a:pPr marL="530352" lvl="1" indent="0">
              <a:buNone/>
            </a:pPr>
            <a:r>
              <a:rPr lang="en-US" sz="2000" i="1" dirty="0">
                <a:solidFill>
                  <a:srgbClr val="000000"/>
                </a:solidFill>
              </a:rPr>
              <a:t>“He would always send me pictures, not very nice pictures on Instagram and he would just direct message me them, just so that I could just see them”  Katherine.</a:t>
            </a:r>
          </a:p>
          <a:p>
            <a:pPr marL="457200" lvl="1" indent="0">
              <a:buNone/>
            </a:pPr>
            <a:endParaRPr lang="en-US" sz="2000" i="1" dirty="0">
              <a:solidFill>
                <a:srgbClr val="000000"/>
              </a:solidFill>
            </a:endParaRPr>
          </a:p>
          <a:p>
            <a:pPr marL="530352" lvl="1" indent="0">
              <a:buNone/>
            </a:pPr>
            <a:r>
              <a:rPr lang="en-GB" sz="2000" i="1" dirty="0">
                <a:solidFill>
                  <a:srgbClr val="000000"/>
                </a:solidFill>
              </a:rPr>
              <a:t>“he got that restraining order, so he ask his son to send me a request via Facebook, a friend request. I know his son, .……. I know that he would never do something like that on his own, he must be advised by his dad to do this”. </a:t>
            </a:r>
            <a:r>
              <a:rPr lang="en-GB" sz="2000" dirty="0">
                <a:solidFill>
                  <a:srgbClr val="000000"/>
                </a:solidFill>
              </a:rPr>
              <a:t>Donna</a:t>
            </a:r>
            <a:endParaRPr lang="en-GB" sz="2000" i="1" dirty="0">
              <a:solidFill>
                <a:srgbClr val="000000"/>
              </a:solidFill>
            </a:endParaRPr>
          </a:p>
          <a:p>
            <a:endParaRPr lang="en-GB" dirty="0"/>
          </a:p>
        </p:txBody>
      </p:sp>
      <p:pic>
        <p:nvPicPr>
          <p:cNvPr id="4" name="Picture 3">
            <a:extLst>
              <a:ext uri="{FF2B5EF4-FFF2-40B4-BE49-F238E27FC236}">
                <a16:creationId xmlns:a16="http://schemas.microsoft.com/office/drawing/2014/main" id="{56C0FE6C-D6EC-EB4D-91AB-BCE442085EEC}"/>
              </a:ext>
            </a:extLst>
          </p:cNvPr>
          <p:cNvPicPr>
            <a:picLocks noChangeAspect="1"/>
          </p:cNvPicPr>
          <p:nvPr/>
        </p:nvPicPr>
        <p:blipFill rotWithShape="1">
          <a:blip r:embed="rId2">
            <a:alphaModFix/>
          </a:blip>
          <a:srcRect l="8526" r="8534" b="2"/>
          <a:stretch/>
        </p:blipFill>
        <p:spPr>
          <a:xfrm>
            <a:off x="6083786" y="-168318"/>
            <a:ext cx="6261330" cy="3932313"/>
          </a:xfrm>
          <a:prstGeom prst="rect">
            <a:avLst/>
          </a:prstGeom>
          <a:effectLst>
            <a:softEdge rad="533400"/>
          </a:effectLst>
        </p:spPr>
      </p:pic>
      <p:pic>
        <p:nvPicPr>
          <p:cNvPr id="5" name="Picture 4">
            <a:extLst>
              <a:ext uri="{FF2B5EF4-FFF2-40B4-BE49-F238E27FC236}">
                <a16:creationId xmlns:a16="http://schemas.microsoft.com/office/drawing/2014/main" id="{E1EA7B24-D99B-9D44-A6EF-4F1B45B3072F}"/>
              </a:ext>
            </a:extLst>
          </p:cNvPr>
          <p:cNvPicPr>
            <a:picLocks noChangeAspect="1"/>
          </p:cNvPicPr>
          <p:nvPr/>
        </p:nvPicPr>
        <p:blipFill rotWithShape="1">
          <a:blip r:embed="rId3"/>
          <a:srcRect t="17968" r="-1" b="14732"/>
          <a:stretch/>
        </p:blipFill>
        <p:spPr>
          <a:xfrm>
            <a:off x="6089904" y="2487168"/>
            <a:ext cx="6263640" cy="4215384"/>
          </a:xfrm>
          <a:prstGeom prst="rect">
            <a:avLst/>
          </a:prstGeom>
          <a:gradFill>
            <a:gsLst>
              <a:gs pos="2000">
                <a:schemeClr val="bg2">
                  <a:lumMod val="9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533400"/>
          </a:effectLst>
        </p:spPr>
      </p:pic>
    </p:spTree>
    <p:extLst>
      <p:ext uri="{BB962C8B-B14F-4D97-AF65-F5344CB8AC3E}">
        <p14:creationId xmlns:p14="http://schemas.microsoft.com/office/powerpoint/2010/main" val="1616682633"/>
      </p:ext>
    </p:extLst>
  </p:cSld>
  <p:clrMapOvr>
    <a:masterClrMapping/>
  </p:clrMapOvr>
  <mc:AlternateContent xmlns:mc="http://schemas.openxmlformats.org/markup-compatibility/2006" xmlns:p14="http://schemas.microsoft.com/office/powerpoint/2010/main">
    <mc:Choice Requires="p14">
      <p:transition spd="slow" p14:dur="2000" advTm="37691"/>
    </mc:Choice>
    <mc:Fallback xmlns="">
      <p:transition spd="slow" advTm="37691"/>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A6DE-56EB-B54C-B394-FA683EE4DCE9}"/>
              </a:ext>
            </a:extLst>
          </p:cNvPr>
          <p:cNvSpPr>
            <a:spLocks noGrp="1"/>
          </p:cNvSpPr>
          <p:nvPr>
            <p:ph type="title"/>
          </p:nvPr>
        </p:nvSpPr>
        <p:spPr>
          <a:xfrm>
            <a:off x="4384039" y="365125"/>
            <a:ext cx="7164493" cy="1325563"/>
          </a:xfrm>
        </p:spPr>
        <p:txBody>
          <a:bodyPr>
            <a:normAutofit/>
          </a:bodyPr>
          <a:lstStyle/>
          <a:p>
            <a:r>
              <a:rPr lang="en-GB" dirty="0"/>
              <a:t>Tracking</a:t>
            </a:r>
          </a:p>
        </p:txBody>
      </p:sp>
      <p:sp>
        <p:nvSpPr>
          <p:cNvPr id="3" name="Content Placeholder 2">
            <a:extLst>
              <a:ext uri="{FF2B5EF4-FFF2-40B4-BE49-F238E27FC236}">
                <a16:creationId xmlns:a16="http://schemas.microsoft.com/office/drawing/2014/main" id="{4EAC485F-011E-144A-91E5-70A353414817}"/>
              </a:ext>
            </a:extLst>
          </p:cNvPr>
          <p:cNvSpPr>
            <a:spLocks noGrp="1"/>
          </p:cNvSpPr>
          <p:nvPr>
            <p:ph idx="1"/>
          </p:nvPr>
        </p:nvSpPr>
        <p:spPr>
          <a:xfrm>
            <a:off x="4387515" y="2022601"/>
            <a:ext cx="7161017" cy="4154361"/>
          </a:xfrm>
        </p:spPr>
        <p:txBody>
          <a:bodyPr>
            <a:normAutofit fontScale="92500"/>
          </a:bodyPr>
          <a:lstStyle/>
          <a:p>
            <a:pPr marL="0" indent="0">
              <a:buNone/>
            </a:pPr>
            <a:r>
              <a:rPr lang="en-GB" sz="1900" dirty="0"/>
              <a:t>Police moved Donna and her child into B&amp;B accommodation for their safety. When her young daughter turned on her tablet, as she had done hundreds of times before, Donna was surprised to find an alert saying that the iPad was stolen.  She contacted the police who explained that</a:t>
            </a:r>
          </a:p>
          <a:p>
            <a:r>
              <a:rPr lang="en-US" sz="1900" i="1" dirty="0"/>
              <a:t>“…when you report.…an iPhone or iPad is stolen, the Apple store they localize the iPad, ……the email was been sent to him with the address of the B&amp;B, yeah, where I was.  Where the iPad is.” Donna.</a:t>
            </a:r>
          </a:p>
          <a:p>
            <a:pPr marL="0" indent="0">
              <a:buNone/>
            </a:pPr>
            <a:r>
              <a:rPr lang="en-US" sz="1900" dirty="0"/>
              <a:t>GPS tracking was also very common </a:t>
            </a:r>
          </a:p>
          <a:p>
            <a:r>
              <a:rPr lang="en-GB" sz="1900" i="1" dirty="0"/>
              <a:t>“He would track where I’d been and what I’d been doing, because you can do that with the mobile phone these days….. tracking me all the time. Wherever I went [pause] and in the end, like I said, I never went anywhere, I was just housebound unless he said I could go out” </a:t>
            </a:r>
            <a:r>
              <a:rPr lang="en-GB" sz="1900" dirty="0"/>
              <a:t>Suzie</a:t>
            </a:r>
            <a:r>
              <a:rPr lang="en-GB" sz="1900" i="1" dirty="0"/>
              <a:t>.</a:t>
            </a:r>
          </a:p>
          <a:p>
            <a:endParaRPr lang="en-GB" sz="1900" dirty="0"/>
          </a:p>
        </p:txBody>
      </p:sp>
      <p:pic>
        <p:nvPicPr>
          <p:cNvPr id="4" name="Picture 3">
            <a:extLst>
              <a:ext uri="{FF2B5EF4-FFF2-40B4-BE49-F238E27FC236}">
                <a16:creationId xmlns:a16="http://schemas.microsoft.com/office/drawing/2014/main" id="{990FB3BB-E80C-1A46-881B-28E3DAC842DB}"/>
              </a:ext>
            </a:extLst>
          </p:cNvPr>
          <p:cNvPicPr>
            <a:picLocks noChangeAspect="1"/>
          </p:cNvPicPr>
          <p:nvPr/>
        </p:nvPicPr>
        <p:blipFill>
          <a:blip r:embed="rId2"/>
          <a:stretch>
            <a:fillRect/>
          </a:stretch>
        </p:blipFill>
        <p:spPr>
          <a:xfrm>
            <a:off x="850175" y="2189686"/>
            <a:ext cx="3425957" cy="2478627"/>
          </a:xfrm>
          <a:prstGeom prst="rect">
            <a:avLst/>
          </a:prstGeom>
        </p:spPr>
      </p:pic>
    </p:spTree>
    <p:extLst>
      <p:ext uri="{BB962C8B-B14F-4D97-AF65-F5344CB8AC3E}">
        <p14:creationId xmlns:p14="http://schemas.microsoft.com/office/powerpoint/2010/main" val="3016679110"/>
      </p:ext>
    </p:extLst>
  </p:cSld>
  <p:clrMapOvr>
    <a:masterClrMapping/>
  </p:clrMapOvr>
  <mc:AlternateContent xmlns:mc="http://schemas.openxmlformats.org/markup-compatibility/2006" xmlns:p14="http://schemas.microsoft.com/office/powerpoint/2010/main">
    <mc:Choice Requires="p14">
      <p:transition spd="slow" p14:dur="2000" advTm="105385"/>
    </mc:Choice>
    <mc:Fallback xmlns="">
      <p:transition spd="slow" advTm="10538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82A6-8366-8743-8149-37FECDFB62B9}"/>
              </a:ext>
            </a:extLst>
          </p:cNvPr>
          <p:cNvSpPr>
            <a:spLocks noGrp="1"/>
          </p:cNvSpPr>
          <p:nvPr>
            <p:ph type="title"/>
          </p:nvPr>
        </p:nvSpPr>
        <p:spPr/>
        <p:txBody>
          <a:bodyPr/>
          <a:lstStyle/>
          <a:p>
            <a:r>
              <a:rPr lang="en-GB" dirty="0"/>
              <a:t>It’s hard to stop the abuse. </a:t>
            </a:r>
          </a:p>
        </p:txBody>
      </p:sp>
      <p:sp>
        <p:nvSpPr>
          <p:cNvPr id="3" name="Content Placeholder 2">
            <a:extLst>
              <a:ext uri="{FF2B5EF4-FFF2-40B4-BE49-F238E27FC236}">
                <a16:creationId xmlns:a16="http://schemas.microsoft.com/office/drawing/2014/main" id="{B2788EE5-6BD1-B94B-AA5F-8F0492FE7512}"/>
              </a:ext>
            </a:extLst>
          </p:cNvPr>
          <p:cNvSpPr>
            <a:spLocks noGrp="1"/>
          </p:cNvSpPr>
          <p:nvPr>
            <p:ph idx="1"/>
          </p:nvPr>
        </p:nvSpPr>
        <p:spPr/>
        <p:txBody>
          <a:bodyPr>
            <a:normAutofit fontScale="92500" lnSpcReduction="10000"/>
          </a:bodyPr>
          <a:lstStyle/>
          <a:p>
            <a:pPr marL="0" indent="0">
              <a:buNone/>
            </a:pPr>
            <a:r>
              <a:rPr lang="en-GB" dirty="0"/>
              <a:t>Changing mobile phones or blocking numbers was common but perpetrators</a:t>
            </a:r>
          </a:p>
          <a:p>
            <a:pPr lvl="1"/>
            <a:r>
              <a:rPr lang="en-GB" dirty="0"/>
              <a:t>Created fake profiles on social media.</a:t>
            </a:r>
          </a:p>
          <a:p>
            <a:pPr lvl="1"/>
            <a:r>
              <a:rPr lang="en-GB" dirty="0"/>
              <a:t>Set up fake profiles on dating sites and arranging to meet the survivor.</a:t>
            </a:r>
          </a:p>
          <a:p>
            <a:pPr lvl="1"/>
            <a:r>
              <a:rPr lang="en-GB" dirty="0"/>
              <a:t>Sending abusive messages to landline.</a:t>
            </a:r>
          </a:p>
          <a:p>
            <a:pPr lvl="1"/>
            <a:r>
              <a:rPr lang="en-GB" dirty="0"/>
              <a:t>Reporting iPhone stolen to the Apple store. </a:t>
            </a:r>
          </a:p>
          <a:p>
            <a:pPr lvl="1"/>
            <a:r>
              <a:rPr lang="en-GB" dirty="0"/>
              <a:t>Getting family and friends to get in contact via social media, text, calls. </a:t>
            </a:r>
          </a:p>
          <a:p>
            <a:pPr lvl="1"/>
            <a:r>
              <a:rPr lang="en-GB" dirty="0"/>
              <a:t>Target friends phone </a:t>
            </a:r>
            <a:r>
              <a:rPr lang="en-GB" dirty="0" err="1"/>
              <a:t>eg</a:t>
            </a:r>
            <a:r>
              <a:rPr lang="en-GB" dirty="0"/>
              <a:t> bombarding them with questions/calls.  Making them uncomfortable. </a:t>
            </a:r>
          </a:p>
          <a:p>
            <a:r>
              <a:rPr lang="en-GB" dirty="0"/>
              <a:t>“And if it’s not his account that he’s looking from, because I’ve blocked him, he’ll be looking from someone else’s account. So, he’ll still know where I am, what I’m doing …yeah it’s just really hard to find a way …to …shut him out completely.”  Katherine. </a:t>
            </a:r>
          </a:p>
          <a:p>
            <a:endParaRPr lang="en-GB" dirty="0"/>
          </a:p>
          <a:p>
            <a:pPr marL="0" indent="0">
              <a:buNone/>
            </a:pPr>
            <a:endParaRPr lang="en-GB" dirty="0"/>
          </a:p>
        </p:txBody>
      </p:sp>
    </p:spTree>
    <p:extLst>
      <p:ext uri="{BB962C8B-B14F-4D97-AF65-F5344CB8AC3E}">
        <p14:creationId xmlns:p14="http://schemas.microsoft.com/office/powerpoint/2010/main" val="123597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Me and my research.</a:t>
            </a:r>
          </a:p>
        </p:txBody>
      </p:sp>
      <p:sp>
        <p:nvSpPr>
          <p:cNvPr id="3" name="Content Placeholder 2"/>
          <p:cNvSpPr>
            <a:spLocks noGrp="1"/>
          </p:cNvSpPr>
          <p:nvPr>
            <p:ph sz="half" idx="1"/>
          </p:nvPr>
        </p:nvSpPr>
        <p:spPr>
          <a:xfrm>
            <a:off x="655321" y="1753849"/>
            <a:ext cx="5120113" cy="4283413"/>
          </a:xfrm>
        </p:spPr>
        <p:txBody>
          <a:bodyPr vert="horz" lIns="91440" tIns="45720" rIns="91440" bIns="45720" rtlCol="0">
            <a:normAutofit/>
          </a:bodyPr>
          <a:lstStyle/>
          <a:p>
            <a:r>
              <a:rPr lang="en-US" sz="1800" dirty="0"/>
              <a:t>Senior Lecturer in social work at LSBU.</a:t>
            </a:r>
          </a:p>
          <a:p>
            <a:r>
              <a:rPr lang="en-US" sz="1800" dirty="0"/>
              <a:t>Qualified social worker .</a:t>
            </a:r>
          </a:p>
          <a:p>
            <a:r>
              <a:rPr lang="en-US" sz="1800" dirty="0"/>
              <a:t>Practiced as a probation officer, supervising perpetrators of domestic abuse. </a:t>
            </a:r>
          </a:p>
          <a:p>
            <a:r>
              <a:rPr lang="en-US" sz="1800" dirty="0"/>
              <a:t>PhD from the University of Sussex.</a:t>
            </a:r>
          </a:p>
          <a:p>
            <a:r>
              <a:rPr lang="en-US" sz="1800" dirty="0"/>
              <a:t>Interviewed women survivors housed in refuges.</a:t>
            </a:r>
          </a:p>
          <a:p>
            <a:r>
              <a:rPr lang="en-US" sz="1800" dirty="0"/>
              <a:t>I wanted to know if/how mobile phones had influenced their experience of abuse.</a:t>
            </a:r>
          </a:p>
          <a:p>
            <a:r>
              <a:rPr lang="en-US" sz="1800" dirty="0"/>
              <a:t>Male abusers and women survivors</a:t>
            </a:r>
          </a:p>
          <a:p>
            <a:r>
              <a:rPr lang="en-US" sz="1800" dirty="0"/>
              <a:t>Names changed to conceal identity. </a:t>
            </a:r>
          </a:p>
          <a:p>
            <a:endParaRPr lang="en-US" sz="1800" dirty="0"/>
          </a:p>
        </p:txBody>
      </p:sp>
      <p:pic>
        <p:nvPicPr>
          <p:cNvPr id="5" name="Content Placeholder 4"/>
          <p:cNvPicPr>
            <a:picLocks noGrp="1"/>
          </p:cNvPicPr>
          <p:nvPr>
            <p:ph sz="half" idx="2"/>
          </p:nvPr>
        </p:nvPicPr>
        <p:blipFill rotWithShape="1">
          <a:blip r:embed="rId2">
            <a:extLst>
              <a:ext uri="{28A0092B-C50C-407E-A947-70E740481C1C}">
                <a14:useLocalDpi xmlns:a14="http://schemas.microsoft.com/office/drawing/2010/main" val="0"/>
              </a:ext>
            </a:extLst>
          </a:blip>
          <a:srcRect r="794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2219190973"/>
      </p:ext>
    </p:extLst>
  </p:cSld>
  <p:clrMapOvr>
    <a:masterClrMapping/>
  </p:clrMapOvr>
  <mc:AlternateContent xmlns:mc="http://schemas.openxmlformats.org/markup-compatibility/2006" xmlns:p14="http://schemas.microsoft.com/office/powerpoint/2010/main">
    <mc:Choice Requires="p14">
      <p:transition spd="slow" p14:dur="2000" advTm="85105"/>
    </mc:Choice>
    <mc:Fallback xmlns="">
      <p:transition spd="slow" advTm="8510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3F224-0745-C541-A3F3-BEA500880F8E}"/>
              </a:ext>
            </a:extLst>
          </p:cNvPr>
          <p:cNvSpPr>
            <a:spLocks noGrp="1"/>
          </p:cNvSpPr>
          <p:nvPr>
            <p:ph type="title"/>
          </p:nvPr>
        </p:nvSpPr>
        <p:spPr/>
        <p:txBody>
          <a:bodyPr/>
          <a:lstStyle/>
          <a:p>
            <a:r>
              <a:rPr lang="en-GB" dirty="0"/>
              <a:t>Surveillance</a:t>
            </a:r>
          </a:p>
        </p:txBody>
      </p:sp>
      <p:sp>
        <p:nvSpPr>
          <p:cNvPr id="3" name="Content Placeholder 2">
            <a:extLst>
              <a:ext uri="{FF2B5EF4-FFF2-40B4-BE49-F238E27FC236}">
                <a16:creationId xmlns:a16="http://schemas.microsoft.com/office/drawing/2014/main" id="{EEF2E4E2-DE44-804C-A636-1760BF8D1E0E}"/>
              </a:ext>
            </a:extLst>
          </p:cNvPr>
          <p:cNvSpPr>
            <a:spLocks noGrp="1"/>
          </p:cNvSpPr>
          <p:nvPr>
            <p:ph idx="1"/>
          </p:nvPr>
        </p:nvSpPr>
        <p:spPr/>
        <p:txBody>
          <a:bodyPr>
            <a:normAutofit fontScale="77500" lnSpcReduction="20000"/>
          </a:bodyPr>
          <a:lstStyle/>
          <a:p>
            <a:pPr marL="0" indent="0">
              <a:buNone/>
            </a:pPr>
            <a:r>
              <a:rPr lang="en-GB" dirty="0"/>
              <a:t>Men used mobile phone for constant surveillance leaving  their partners feeling controlled. </a:t>
            </a:r>
          </a:p>
          <a:p>
            <a:r>
              <a:rPr lang="en-GB" i="1" dirty="0"/>
              <a:t>“…..constantly I felt controlled. Even when I was out, I was controlled because he would control me by texting me, not just, not just calling me on my phone, he would call me on my phone, text me on my’ (pause) </a:t>
            </a:r>
            <a:r>
              <a:rPr lang="en-GB" i="1" dirty="0" err="1"/>
              <a:t>ymmm</a:t>
            </a:r>
            <a:r>
              <a:rPr lang="en-GB" i="1" dirty="0"/>
              <a:t> (pause) message, what’s app me, you see? Facebook me, so it was literally four different places. So (counting on her fingers)  phone calls, texts, </a:t>
            </a:r>
            <a:r>
              <a:rPr lang="en-GB" dirty="0"/>
              <a:t>WhatsApp</a:t>
            </a:r>
            <a:r>
              <a:rPr lang="en-GB" i="1" dirty="0"/>
              <a:t> ,Facebook, that’s four.” </a:t>
            </a:r>
            <a:r>
              <a:rPr lang="en-GB" dirty="0"/>
              <a:t>Joanna</a:t>
            </a:r>
            <a:r>
              <a:rPr lang="en-GB" i="1" dirty="0"/>
              <a:t>. </a:t>
            </a:r>
          </a:p>
          <a:p>
            <a:pPr marL="0" indent="0">
              <a:buNone/>
            </a:pPr>
            <a:r>
              <a:rPr lang="en-GB" dirty="0"/>
              <a:t>Surveillance could be overt or covert.  This is echoed in other studies in the US and in Australia.</a:t>
            </a:r>
          </a:p>
          <a:p>
            <a:r>
              <a:rPr lang="en-GB" i="1" dirty="0"/>
              <a:t>“Even though I never saw him doing it the things he would say after, “Who called you at twelve? on an unknown number?” He would question me about anything and he’d ask me, “I’ve told you not to be on the phone after hours….after ten o’clock in the evening; no one should be calling your phone”. Caprice</a:t>
            </a:r>
          </a:p>
          <a:p>
            <a:r>
              <a:rPr lang="en-GB" i="1" dirty="0"/>
              <a:t> I had a Facebook working on my phone and he had my Facebook on his phone as well just to check who I was talking to , what I’m positing, everything. I had no freedom.”  Joanna.</a:t>
            </a:r>
            <a:endParaRPr lang="en-GB" dirty="0"/>
          </a:p>
          <a:p>
            <a:pPr marL="0" indent="0">
              <a:buNone/>
            </a:pPr>
            <a:r>
              <a:rPr lang="en-GB" dirty="0"/>
              <a:t>The surveillance afforded by mobile phones left many of the women feeling like they could be seen anytime, all the time. The constant surveillance became a powerful means to keep the women subservient. </a:t>
            </a:r>
          </a:p>
          <a:p>
            <a:endParaRPr lang="en-GB" dirty="0"/>
          </a:p>
          <a:p>
            <a:pPr marL="0" indent="0">
              <a:buNone/>
            </a:pPr>
            <a:endParaRPr lang="en-GB" dirty="0"/>
          </a:p>
        </p:txBody>
      </p:sp>
    </p:spTree>
    <p:extLst>
      <p:ext uri="{BB962C8B-B14F-4D97-AF65-F5344CB8AC3E}">
        <p14:creationId xmlns:p14="http://schemas.microsoft.com/office/powerpoint/2010/main" val="3251448029"/>
      </p:ext>
    </p:extLst>
  </p:cSld>
  <p:clrMapOvr>
    <a:masterClrMapping/>
  </p:clrMapOvr>
  <mc:AlternateContent xmlns:mc="http://schemas.openxmlformats.org/markup-compatibility/2006" xmlns:p14="http://schemas.microsoft.com/office/powerpoint/2010/main">
    <mc:Choice Requires="p14">
      <p:transition spd="slow" p14:dur="2000" advTm="72700"/>
    </mc:Choice>
    <mc:Fallback xmlns="">
      <p:transition spd="slow" advTm="727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06D4E4-D10E-3F40-B5FA-46C4E5E1B35F}"/>
              </a:ext>
            </a:extLst>
          </p:cNvPr>
          <p:cNvPicPr/>
          <p:nvPr/>
        </p:nvPicPr>
        <p:blipFill>
          <a:blip r:embed="rId2">
            <a:extLst>
              <a:ext uri="{28A0092B-C50C-407E-A947-70E740481C1C}">
                <a14:useLocalDpi xmlns:a14="http://schemas.microsoft.com/office/drawing/2010/main" val="0"/>
              </a:ext>
            </a:extLst>
          </a:blip>
          <a:stretch>
            <a:fillRect/>
          </a:stretch>
        </p:blipFill>
        <p:spPr>
          <a:xfrm>
            <a:off x="1956480" y="-100014"/>
            <a:ext cx="7152822" cy="6749143"/>
          </a:xfrm>
          <a:prstGeom prst="rect">
            <a:avLst/>
          </a:prstGeom>
        </p:spPr>
      </p:pic>
    </p:spTree>
    <p:extLst>
      <p:ext uri="{BB962C8B-B14F-4D97-AF65-F5344CB8AC3E}">
        <p14:creationId xmlns:p14="http://schemas.microsoft.com/office/powerpoint/2010/main" val="471159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F602-0E78-5242-B25C-DC8C88DDEDFE}"/>
              </a:ext>
            </a:extLst>
          </p:cNvPr>
          <p:cNvSpPr>
            <a:spLocks noGrp="1"/>
          </p:cNvSpPr>
          <p:nvPr>
            <p:ph type="title"/>
          </p:nvPr>
        </p:nvSpPr>
        <p:spPr>
          <a:xfrm>
            <a:off x="4803825" y="1126274"/>
            <a:ext cx="5700889" cy="2603274"/>
          </a:xfrm>
        </p:spPr>
        <p:txBody>
          <a:bodyPr vert="horz" lIns="91440" tIns="45720" rIns="91440" bIns="45720" rtlCol="0" anchor="b">
            <a:normAutofit/>
          </a:bodyPr>
          <a:lstStyle/>
          <a:p>
            <a:pPr algn="ctr"/>
            <a:r>
              <a:rPr lang="en-US" sz="4800" kern="1200" dirty="0">
                <a:solidFill>
                  <a:schemeClr val="tx1"/>
                </a:solidFill>
                <a:latin typeface="+mj-lt"/>
                <a:ea typeface="+mj-ea"/>
                <a:cs typeface="+mj-cs"/>
              </a:rPr>
              <a:t>Understanding Survivors’ responses.</a:t>
            </a:r>
          </a:p>
        </p:txBody>
      </p:sp>
      <p:sp>
        <p:nvSpPr>
          <p:cNvPr id="3" name="Text Placeholder 2">
            <a:extLst>
              <a:ext uri="{FF2B5EF4-FFF2-40B4-BE49-F238E27FC236}">
                <a16:creationId xmlns:a16="http://schemas.microsoft.com/office/drawing/2014/main" id="{BD07D70F-910F-124D-9544-27777A40AFCC}"/>
              </a:ext>
            </a:extLst>
          </p:cNvPr>
          <p:cNvSpPr>
            <a:spLocks noGrp="1"/>
          </p:cNvSpPr>
          <p:nvPr>
            <p:ph type="body" idx="1"/>
          </p:nvPr>
        </p:nvSpPr>
        <p:spPr>
          <a:xfrm>
            <a:off x="1524000" y="4118088"/>
            <a:ext cx="9144000" cy="1393711"/>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p:txBody>
      </p:sp>
      <p:pic>
        <p:nvPicPr>
          <p:cNvPr id="4" name="Content Placeholder 9">
            <a:extLst>
              <a:ext uri="{FF2B5EF4-FFF2-40B4-BE49-F238E27FC236}">
                <a16:creationId xmlns:a16="http://schemas.microsoft.com/office/drawing/2014/main" id="{68A6E26E-3BCE-E048-AA54-F7F53DCE72F1}"/>
              </a:ext>
            </a:extLst>
          </p:cNvPr>
          <p:cNvPicPr>
            <a:picLocks noGrp="1" noChangeAspect="1"/>
          </p:cNvPicPr>
          <p:nvPr>
            <p:ph idx="4294967295"/>
          </p:nvPr>
        </p:nvPicPr>
        <p:blipFill>
          <a:blip r:embed="rId2"/>
          <a:stretch>
            <a:fillRect/>
          </a:stretch>
        </p:blipFill>
        <p:spPr>
          <a:xfrm>
            <a:off x="1218293" y="792162"/>
            <a:ext cx="3702050" cy="5024437"/>
          </a:xfrm>
          <a:prstGeom prst="rect">
            <a:avLst/>
          </a:prstGeom>
        </p:spPr>
      </p:pic>
    </p:spTree>
    <p:extLst>
      <p:ext uri="{BB962C8B-B14F-4D97-AF65-F5344CB8AC3E}">
        <p14:creationId xmlns:p14="http://schemas.microsoft.com/office/powerpoint/2010/main" val="1402744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mobile phone </a:t>
            </a:r>
          </a:p>
        </p:txBody>
      </p:sp>
      <p:sp>
        <p:nvSpPr>
          <p:cNvPr id="3" name="Content Placeholder 2"/>
          <p:cNvSpPr>
            <a:spLocks noGrp="1"/>
          </p:cNvSpPr>
          <p:nvPr>
            <p:ph idx="1"/>
          </p:nvPr>
        </p:nvSpPr>
        <p:spPr/>
        <p:txBody>
          <a:bodyPr>
            <a:normAutofit lnSpcReduction="10000"/>
          </a:bodyPr>
          <a:lstStyle/>
          <a:p>
            <a:pPr marL="0" indent="0">
              <a:buNone/>
            </a:pPr>
            <a:r>
              <a:rPr lang="en-US" dirty="0"/>
              <a:t>Women who had experienced domestic violence both before and after the advent of mobile phones said abuse was much worse with the mobile phone.</a:t>
            </a:r>
          </a:p>
          <a:p>
            <a:pPr marL="0" indent="0">
              <a:buNone/>
            </a:pPr>
            <a:r>
              <a:rPr lang="en-US" dirty="0"/>
              <a:t>Women commented on the accessibility of mobile phones.</a:t>
            </a:r>
          </a:p>
          <a:p>
            <a:pPr marL="0" indent="0">
              <a:buNone/>
            </a:pPr>
            <a:r>
              <a:rPr lang="en-US" dirty="0"/>
              <a:t>Mobile phone’s are a gateway to other forms of communication such as social media.</a:t>
            </a:r>
          </a:p>
          <a:p>
            <a:pPr marL="0" indent="0">
              <a:buNone/>
            </a:pPr>
            <a:r>
              <a:rPr lang="en-US" dirty="0"/>
              <a:t>Social media can then be exploited to further harass/threaten/coerce the women. </a:t>
            </a:r>
          </a:p>
          <a:p>
            <a:r>
              <a:rPr lang="en-GB" i="1" dirty="0"/>
              <a:t>“I think I would feel less trapped (without mobile phones), just not as much, due to the fact that if there were no mobile phones people wouldn’t be able to access the social media on their phones and stuff. You wouldn’t be able to communicate with me, email me so easily, so freely, how you please ……. I felt I was stuck I felt there was no getaway. I felt my only getaway was to die, because he made me feel like that ”  </a:t>
            </a:r>
            <a:r>
              <a:rPr lang="en-GB" dirty="0"/>
              <a:t>Caprice</a:t>
            </a:r>
            <a:r>
              <a:rPr lang="en-GB" i="1" dirty="0"/>
              <a:t>.</a:t>
            </a:r>
          </a:p>
          <a:p>
            <a:endParaRPr lang="en-US" dirty="0"/>
          </a:p>
          <a:p>
            <a:endParaRPr lang="en-US" dirty="0"/>
          </a:p>
        </p:txBody>
      </p:sp>
    </p:spTree>
    <p:extLst>
      <p:ext uri="{BB962C8B-B14F-4D97-AF65-F5344CB8AC3E}">
        <p14:creationId xmlns:p14="http://schemas.microsoft.com/office/powerpoint/2010/main" val="155295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B174-919B-6B40-B4F8-BAACADCF90EC}"/>
              </a:ext>
            </a:extLst>
          </p:cNvPr>
          <p:cNvSpPr>
            <a:spLocks noGrp="1"/>
          </p:cNvSpPr>
          <p:nvPr>
            <p:ph type="title"/>
          </p:nvPr>
        </p:nvSpPr>
        <p:spPr/>
        <p:txBody>
          <a:bodyPr/>
          <a:lstStyle/>
          <a:p>
            <a:r>
              <a:rPr lang="en-GB" dirty="0"/>
              <a:t>Fear</a:t>
            </a:r>
          </a:p>
        </p:txBody>
      </p:sp>
      <p:sp>
        <p:nvSpPr>
          <p:cNvPr id="3" name="Content Placeholder 2">
            <a:extLst>
              <a:ext uri="{FF2B5EF4-FFF2-40B4-BE49-F238E27FC236}">
                <a16:creationId xmlns:a16="http://schemas.microsoft.com/office/drawing/2014/main" id="{BB1EFC2E-3549-0F40-8780-51517895B150}"/>
              </a:ext>
            </a:extLst>
          </p:cNvPr>
          <p:cNvSpPr>
            <a:spLocks noGrp="1"/>
          </p:cNvSpPr>
          <p:nvPr>
            <p:ph idx="1"/>
          </p:nvPr>
        </p:nvSpPr>
        <p:spPr/>
        <p:txBody>
          <a:bodyPr>
            <a:normAutofit/>
          </a:bodyPr>
          <a:lstStyle/>
          <a:p>
            <a:r>
              <a:rPr lang="en-GB" dirty="0"/>
              <a:t>Peaches went to visit relatives when her husband was abroad, they were keen that he did not know their new address and so, when her husband rang, Peaches pretended to be at the cousin’s old home.  After hanging up, Peaches’ husband sent her a message with her exact location, including a picture of the new house, thus exposing Peaches’ lies during the call. </a:t>
            </a:r>
          </a:p>
          <a:p>
            <a:pPr marL="0" indent="0">
              <a:buNone/>
            </a:pPr>
            <a:r>
              <a:rPr lang="en-GB" dirty="0"/>
              <a:t> </a:t>
            </a:r>
          </a:p>
          <a:p>
            <a:r>
              <a:rPr lang="en-GB" i="1" dirty="0"/>
              <a:t>“…by the time I was done talking and everything he sent me this map (pause) and when I click on it, it showed me the exact point that I was. I was in {name of road} and it shows me the exact house, the street everything and that I was at {name of the road} [pause]….” </a:t>
            </a:r>
            <a:r>
              <a:rPr lang="en-GB" dirty="0"/>
              <a:t>Peaches</a:t>
            </a:r>
            <a:endParaRPr lang="en-GB" i="1" dirty="0"/>
          </a:p>
          <a:p>
            <a:endParaRPr lang="en-GB" dirty="0"/>
          </a:p>
        </p:txBody>
      </p:sp>
    </p:spTree>
    <p:extLst>
      <p:ext uri="{BB962C8B-B14F-4D97-AF65-F5344CB8AC3E}">
        <p14:creationId xmlns:p14="http://schemas.microsoft.com/office/powerpoint/2010/main" val="3101066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02B7-BCFB-254E-94E2-84153BAA5070}"/>
              </a:ext>
            </a:extLst>
          </p:cNvPr>
          <p:cNvSpPr>
            <a:spLocks noGrp="1"/>
          </p:cNvSpPr>
          <p:nvPr>
            <p:ph type="title"/>
          </p:nvPr>
        </p:nvSpPr>
        <p:spPr/>
        <p:txBody>
          <a:bodyPr/>
          <a:lstStyle/>
          <a:p>
            <a:r>
              <a:rPr lang="en-GB" dirty="0"/>
              <a:t>Entrapment</a:t>
            </a:r>
          </a:p>
        </p:txBody>
      </p:sp>
      <p:sp>
        <p:nvSpPr>
          <p:cNvPr id="3" name="Content Placeholder 2">
            <a:extLst>
              <a:ext uri="{FF2B5EF4-FFF2-40B4-BE49-F238E27FC236}">
                <a16:creationId xmlns:a16="http://schemas.microsoft.com/office/drawing/2014/main" id="{8E4780FD-F4F9-3D4A-988F-FF57AEF52B39}"/>
              </a:ext>
            </a:extLst>
          </p:cNvPr>
          <p:cNvSpPr>
            <a:spLocks noGrp="1"/>
          </p:cNvSpPr>
          <p:nvPr>
            <p:ph idx="1"/>
          </p:nvPr>
        </p:nvSpPr>
        <p:spPr/>
        <p:txBody>
          <a:bodyPr>
            <a:normAutofit/>
          </a:bodyPr>
          <a:lstStyle/>
          <a:p>
            <a:pPr marL="0" indent="0">
              <a:buNone/>
            </a:pPr>
            <a:r>
              <a:rPr lang="en-GB" dirty="0"/>
              <a:t>The impact of the monitoring, control and abuse was cumulative and left the women feeling powerless, exposed and trapped. </a:t>
            </a:r>
          </a:p>
          <a:p>
            <a:pPr marL="0" indent="0">
              <a:buNone/>
            </a:pPr>
            <a:r>
              <a:rPr lang="en-GB" dirty="0"/>
              <a:t>Indie, came to UK alone, made friends and obtained a post-graduate degree. </a:t>
            </a:r>
          </a:p>
          <a:p>
            <a:r>
              <a:rPr lang="en-GB" i="1" dirty="0"/>
              <a:t>“..because I was under big stress and I couldn’t do anything like, I couldn’t think about, I couldn’t think. I was just helpless…. “ </a:t>
            </a:r>
            <a:r>
              <a:rPr lang="en-GB" dirty="0"/>
              <a:t>Indie</a:t>
            </a:r>
            <a:r>
              <a:rPr lang="en-GB" i="1" dirty="0"/>
              <a:t>. </a:t>
            </a:r>
          </a:p>
          <a:p>
            <a:r>
              <a:rPr lang="en-GB" i="1" dirty="0"/>
              <a:t>“It’s really hard [pause] to like [pause] hide yourself basically, so he could do anything, he could put a picture [on social media] to say I’m missing and then people will start ringing his phone saying, “oh I saw her here, I saw her there”. </a:t>
            </a:r>
            <a:r>
              <a:rPr lang="en-GB" dirty="0"/>
              <a:t>Katherine</a:t>
            </a:r>
            <a:r>
              <a:rPr lang="en-GB" i="1" dirty="0"/>
              <a:t>.</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104779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4AF9-A955-414F-91CD-A7B9995773E5}"/>
              </a:ext>
            </a:extLst>
          </p:cNvPr>
          <p:cNvSpPr>
            <a:spLocks noGrp="1"/>
          </p:cNvSpPr>
          <p:nvPr>
            <p:ph type="title"/>
          </p:nvPr>
        </p:nvSpPr>
        <p:spPr/>
        <p:txBody>
          <a:bodyPr/>
          <a:lstStyle/>
          <a:p>
            <a:r>
              <a:rPr lang="en-GB" dirty="0"/>
              <a:t>Alien will (Stark 2007). </a:t>
            </a:r>
          </a:p>
        </p:txBody>
      </p:sp>
      <p:sp>
        <p:nvSpPr>
          <p:cNvPr id="3" name="Content Placeholder 2">
            <a:extLst>
              <a:ext uri="{FF2B5EF4-FFF2-40B4-BE49-F238E27FC236}">
                <a16:creationId xmlns:a16="http://schemas.microsoft.com/office/drawing/2014/main" id="{75EE0A8A-C93F-6B43-B660-436C13332C3A}"/>
              </a:ext>
            </a:extLst>
          </p:cNvPr>
          <p:cNvSpPr>
            <a:spLocks noGrp="1"/>
          </p:cNvSpPr>
          <p:nvPr>
            <p:ph idx="1"/>
          </p:nvPr>
        </p:nvSpPr>
        <p:spPr/>
        <p:txBody>
          <a:bodyPr>
            <a:normAutofit/>
          </a:bodyPr>
          <a:lstStyle/>
          <a:p>
            <a:pPr marL="0" indent="0">
              <a:buNone/>
            </a:pPr>
            <a:r>
              <a:rPr lang="en-GB" dirty="0"/>
              <a:t>In an effort to mange the abuse, women in this study changed their behaviour and  behaved in ways that they believed will please (or at least not anger) the perpetrator. </a:t>
            </a:r>
          </a:p>
          <a:p>
            <a:pPr marL="0" indent="0">
              <a:buNone/>
            </a:pPr>
            <a:r>
              <a:rPr lang="en-GB" dirty="0"/>
              <a:t>Suzie described herself as once “gregarious”, a former landlady who thrived off other people’s company.  She adopted an ‘alien will’ to mange the repeated arguments and constant surveillance. Her demeanour changed as her confidence and self-esteem plummeted and she became passive and unresponsive.  </a:t>
            </a:r>
          </a:p>
          <a:p>
            <a:r>
              <a:rPr lang="en-GB" i="1" dirty="0"/>
              <a:t>“ sometimes I would just leave it [confrontation] and I got so withdrawn into myself that every conversation that we would have was an argument so I would just sit there, and I wouldn’t talk. I would just sit there and watch TV….” </a:t>
            </a:r>
            <a:r>
              <a:rPr lang="en-GB" dirty="0"/>
              <a:t>Suzie</a:t>
            </a:r>
            <a:r>
              <a:rPr lang="en-GB" i="1" dirty="0"/>
              <a:t>.</a:t>
            </a:r>
          </a:p>
          <a:p>
            <a:pPr marL="0" indent="0">
              <a:buNone/>
            </a:pPr>
            <a:endParaRPr lang="en-GB" i="1" dirty="0"/>
          </a:p>
          <a:p>
            <a:pPr marL="0" indent="0">
              <a:buNone/>
            </a:pPr>
            <a:endParaRPr lang="en-GB" dirty="0"/>
          </a:p>
        </p:txBody>
      </p:sp>
    </p:spTree>
    <p:extLst>
      <p:ext uri="{BB962C8B-B14F-4D97-AF65-F5344CB8AC3E}">
        <p14:creationId xmlns:p14="http://schemas.microsoft.com/office/powerpoint/2010/main" val="800960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D47F-6AB9-AD4C-9F82-187595D5D357}"/>
              </a:ext>
            </a:extLst>
          </p:cNvPr>
          <p:cNvSpPr>
            <a:spLocks noGrp="1"/>
          </p:cNvSpPr>
          <p:nvPr>
            <p:ph type="title"/>
          </p:nvPr>
        </p:nvSpPr>
        <p:spPr>
          <a:xfrm>
            <a:off x="648929" y="629266"/>
            <a:ext cx="6586491" cy="1676603"/>
          </a:xfrm>
        </p:spPr>
        <p:txBody>
          <a:bodyPr>
            <a:normAutofit/>
          </a:bodyPr>
          <a:lstStyle/>
          <a:p>
            <a:r>
              <a:rPr lang="en-GB" sz="3700" dirty="0"/>
              <a:t>Who’s reality? </a:t>
            </a:r>
            <a:br>
              <a:rPr lang="en-GB" sz="3700" dirty="0"/>
            </a:br>
            <a:endParaRPr lang="en-GB" sz="3700" dirty="0"/>
          </a:p>
        </p:txBody>
      </p:sp>
      <p:sp>
        <p:nvSpPr>
          <p:cNvPr id="3" name="Content Placeholder 2">
            <a:extLst>
              <a:ext uri="{FF2B5EF4-FFF2-40B4-BE49-F238E27FC236}">
                <a16:creationId xmlns:a16="http://schemas.microsoft.com/office/drawing/2014/main" id="{4705802F-944B-3645-83BA-A1B2152C1580}"/>
              </a:ext>
            </a:extLst>
          </p:cNvPr>
          <p:cNvSpPr>
            <a:spLocks noGrp="1"/>
          </p:cNvSpPr>
          <p:nvPr>
            <p:ph idx="1"/>
          </p:nvPr>
        </p:nvSpPr>
        <p:spPr>
          <a:xfrm>
            <a:off x="969919" y="1557383"/>
            <a:ext cx="6586489" cy="4486459"/>
          </a:xfrm>
        </p:spPr>
        <p:txBody>
          <a:bodyPr>
            <a:noAutofit/>
          </a:bodyPr>
          <a:lstStyle/>
          <a:p>
            <a:pPr marL="0" indent="0">
              <a:buNone/>
            </a:pPr>
            <a:r>
              <a:rPr lang="en-GB" sz="1800" dirty="0"/>
              <a:t>Women were unclear why they were being monitored and the system establishing their guilt was never made clear. This reminded me of Kafka’s “The Trial”. </a:t>
            </a:r>
          </a:p>
          <a:p>
            <a:r>
              <a:rPr lang="en-GB" sz="1800" i="1" dirty="0"/>
              <a:t>“Even if I’m not lying, immediately I’m a liar because I didn’t answer the video call, to show him and he would use that video calling a lot.” </a:t>
            </a:r>
            <a:r>
              <a:rPr lang="en-GB" sz="1800" dirty="0"/>
              <a:t>Joanna</a:t>
            </a:r>
          </a:p>
          <a:p>
            <a:r>
              <a:rPr lang="en-GB" sz="1800" i="1" dirty="0"/>
              <a:t>“….it’s like I’m hiding something, and he wants to know what I’m hiding. I’m not hiding anything, I want to go out ….” </a:t>
            </a:r>
            <a:r>
              <a:rPr lang="en-GB" sz="1800" dirty="0"/>
              <a:t>Donna</a:t>
            </a:r>
            <a:r>
              <a:rPr lang="en-GB" sz="1800" i="1" dirty="0"/>
              <a:t>. </a:t>
            </a:r>
          </a:p>
          <a:p>
            <a:pPr marL="0" indent="0">
              <a:buNone/>
            </a:pPr>
            <a:r>
              <a:rPr lang="en-GB" sz="1800" dirty="0"/>
              <a:t>Indie was afraid that her partner’s videos of her breaking down would result in her losing access to her children.  It had not occurred to her that they might show the impact of his abuse and actually support Indie’s account that he was the perpetrator. Had Indie entered the man’s reality, part of which was the unquestioning acceptance that those in authority would unconditionally believe his account? </a:t>
            </a:r>
          </a:p>
        </p:txBody>
      </p:sp>
      <p:pic>
        <p:nvPicPr>
          <p:cNvPr id="4" name="Content Placeholder 9">
            <a:extLst>
              <a:ext uri="{FF2B5EF4-FFF2-40B4-BE49-F238E27FC236}">
                <a16:creationId xmlns:a16="http://schemas.microsoft.com/office/drawing/2014/main" id="{8CA21BA2-D7C7-F94B-A7AE-9C9AD7E0FBA7}"/>
              </a:ext>
            </a:extLst>
          </p:cNvPr>
          <p:cNvPicPr>
            <a:picLocks/>
          </p:cNvPicPr>
          <p:nvPr/>
        </p:nvPicPr>
        <p:blipFill rotWithShape="1">
          <a:blip r:embed="rId2">
            <a:extLst>
              <a:ext uri="{28A0092B-C50C-407E-A947-70E740481C1C}">
                <a14:useLocalDpi xmlns:a14="http://schemas.microsoft.com/office/drawing/2010/main" val="0"/>
              </a:ext>
            </a:extLst>
          </a:blip>
          <a:srcRect l="22616" r="5284"/>
          <a:stretch/>
        </p:blipFill>
        <p:spPr bwMode="auto">
          <a:xfrm>
            <a:off x="7556408" y="10"/>
            <a:ext cx="4635591" cy="6857990"/>
          </a:xfrm>
          <a:prstGeom prst="rect">
            <a:avLst/>
          </a:prstGeom>
          <a:noFill/>
          <a:effectLst/>
        </p:spPr>
      </p:pic>
    </p:spTree>
    <p:extLst>
      <p:ext uri="{BB962C8B-B14F-4D97-AF65-F5344CB8AC3E}">
        <p14:creationId xmlns:p14="http://schemas.microsoft.com/office/powerpoint/2010/main" val="368029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7500303-A207-4812-BEB9-51E132FEB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6" name="Freeform 6">
              <a:extLst>
                <a:ext uri="{FF2B5EF4-FFF2-40B4-BE49-F238E27FC236}">
                  <a16:creationId xmlns:a16="http://schemas.microsoft.com/office/drawing/2014/main" id="{10118C91-C025-4776-BE95-E9926378E7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7" name="Freeform 6">
              <a:extLst>
                <a:ext uri="{FF2B5EF4-FFF2-40B4-BE49-F238E27FC236}">
                  <a16:creationId xmlns:a16="http://schemas.microsoft.com/office/drawing/2014/main" id="{339174D0-30E8-4BBF-BF81-5DDAC33C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9" name="Rectangle 28">
            <a:extLst>
              <a:ext uri="{FF2B5EF4-FFF2-40B4-BE49-F238E27FC236}">
                <a16:creationId xmlns:a16="http://schemas.microsoft.com/office/drawing/2014/main" id="{7BB74091-09FE-44AF-8325-7FE6E175F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EA1F0F5-EE34-DD4E-AEDF-4EB62BCD4B75}"/>
              </a:ext>
            </a:extLst>
          </p:cNvPr>
          <p:cNvSpPr>
            <a:spLocks noGrp="1"/>
          </p:cNvSpPr>
          <p:nvPr>
            <p:ph type="title"/>
          </p:nvPr>
        </p:nvSpPr>
        <p:spPr>
          <a:xfrm>
            <a:off x="735657" y="5172348"/>
            <a:ext cx="10720685" cy="775159"/>
          </a:xfrm>
        </p:spPr>
        <p:txBody>
          <a:bodyPr vert="horz" lIns="91440" tIns="45720" rIns="91440" bIns="45720" rtlCol="0" anchor="b">
            <a:normAutofit/>
          </a:bodyPr>
          <a:lstStyle/>
          <a:p>
            <a:pPr algn="ctr"/>
            <a:r>
              <a:rPr lang="en-US" sz="4800" dirty="0"/>
              <a:t>Bentham and Foucault</a:t>
            </a:r>
          </a:p>
        </p:txBody>
      </p:sp>
      <p:sp>
        <p:nvSpPr>
          <p:cNvPr id="5" name="Text Placeholder 4">
            <a:extLst>
              <a:ext uri="{FF2B5EF4-FFF2-40B4-BE49-F238E27FC236}">
                <a16:creationId xmlns:a16="http://schemas.microsoft.com/office/drawing/2014/main" id="{5692104C-0AA8-3145-BE85-8698D163BBB5}"/>
              </a:ext>
            </a:extLst>
          </p:cNvPr>
          <p:cNvSpPr>
            <a:spLocks noGrp="1"/>
          </p:cNvSpPr>
          <p:nvPr>
            <p:ph type="body" idx="1"/>
          </p:nvPr>
        </p:nvSpPr>
        <p:spPr>
          <a:xfrm>
            <a:off x="752857" y="5673730"/>
            <a:ext cx="10731565" cy="509351"/>
          </a:xfrm>
        </p:spPr>
        <p:txBody>
          <a:bodyPr vert="horz" lIns="91440" tIns="45720" rIns="91440" bIns="45720" rtlCol="0">
            <a:normAutofit/>
          </a:bodyPr>
          <a:lstStyle/>
          <a:p>
            <a:pPr algn="ctr"/>
            <a:endParaRPr lang="en-US" sz="2000" dirty="0"/>
          </a:p>
        </p:txBody>
      </p:sp>
      <p:pic>
        <p:nvPicPr>
          <p:cNvPr id="2" name="Picture 1">
            <a:extLst>
              <a:ext uri="{FF2B5EF4-FFF2-40B4-BE49-F238E27FC236}">
                <a16:creationId xmlns:a16="http://schemas.microsoft.com/office/drawing/2014/main" id="{90B608D9-5256-A444-A086-5BB55DF8BB8B}"/>
              </a:ext>
            </a:extLst>
          </p:cNvPr>
          <p:cNvPicPr>
            <a:picLocks noChangeAspect="1"/>
          </p:cNvPicPr>
          <p:nvPr/>
        </p:nvPicPr>
        <p:blipFill>
          <a:blip r:embed="rId2"/>
          <a:stretch>
            <a:fillRect/>
          </a:stretch>
        </p:blipFill>
        <p:spPr>
          <a:xfrm>
            <a:off x="2194383" y="502716"/>
            <a:ext cx="4991073" cy="3543662"/>
          </a:xfrm>
          <a:prstGeom prst="rect">
            <a:avLst/>
          </a:prstGeom>
        </p:spPr>
      </p:pic>
      <p:pic>
        <p:nvPicPr>
          <p:cNvPr id="3" name="Picture 2">
            <a:extLst>
              <a:ext uri="{FF2B5EF4-FFF2-40B4-BE49-F238E27FC236}">
                <a16:creationId xmlns:a16="http://schemas.microsoft.com/office/drawing/2014/main" id="{DD43621E-7D55-8F43-90D1-2A7CA1B0B439}"/>
              </a:ext>
            </a:extLst>
          </p:cNvPr>
          <p:cNvPicPr>
            <a:picLocks noChangeAspect="1"/>
          </p:cNvPicPr>
          <p:nvPr/>
        </p:nvPicPr>
        <p:blipFill>
          <a:blip r:embed="rId3"/>
          <a:stretch>
            <a:fillRect/>
          </a:stretch>
        </p:blipFill>
        <p:spPr>
          <a:xfrm>
            <a:off x="6358419" y="1454732"/>
            <a:ext cx="2888084" cy="3543662"/>
          </a:xfrm>
          <a:prstGeom prst="rect">
            <a:avLst/>
          </a:prstGeom>
        </p:spPr>
      </p:pic>
      <p:sp>
        <p:nvSpPr>
          <p:cNvPr id="31" name="Freeform: Shape 30">
            <a:extLst>
              <a:ext uri="{FF2B5EF4-FFF2-40B4-BE49-F238E27FC236}">
                <a16:creationId xmlns:a16="http://schemas.microsoft.com/office/drawing/2014/main" id="{0F30CCEB-94C4-4F72-BA5A-9CEA85302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33" name="Freeform: Shape 32">
            <a:extLst>
              <a:ext uri="{FF2B5EF4-FFF2-40B4-BE49-F238E27FC236}">
                <a16:creationId xmlns:a16="http://schemas.microsoft.com/office/drawing/2014/main" id="{0DE1A94F-CC8B-4954-97A7-ADD4F300D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4272728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Bentham’s Panopticon</a:t>
            </a:r>
          </a:p>
        </p:txBody>
      </p:sp>
      <p:sp>
        <p:nvSpPr>
          <p:cNvPr id="4" name="Content Placeholder 3"/>
          <p:cNvSpPr>
            <a:spLocks noGrp="1"/>
          </p:cNvSpPr>
          <p:nvPr>
            <p:ph sz="half" idx="1"/>
          </p:nvPr>
        </p:nvSpPr>
        <p:spPr/>
        <p:txBody>
          <a:bodyPr>
            <a:normAutofit/>
          </a:bodyPr>
          <a:lstStyle/>
          <a:p>
            <a:r>
              <a:rPr lang="en-GB" dirty="0"/>
              <a:t> In the centre of a prison, there is a guard tower from where all the prisoners are visible at all times.  </a:t>
            </a:r>
          </a:p>
          <a:p>
            <a:r>
              <a:rPr lang="en-GB" dirty="0"/>
              <a:t>The walls between each cell separate the prisoners ensuring isolation from other inmates. </a:t>
            </a:r>
          </a:p>
          <a:p>
            <a:r>
              <a:rPr lang="en-GB" dirty="0"/>
              <a:t>The prisoners are only able to see the guard tower (not the guard within it).  This serves as a constant reminder that they are permanently being watched and monitored.</a:t>
            </a:r>
          </a:p>
        </p:txBody>
      </p:sp>
      <p:sp>
        <p:nvSpPr>
          <p:cNvPr id="5" name="Content Placeholder 4"/>
          <p:cNvSpPr>
            <a:spLocks noGrp="1"/>
          </p:cNvSpPr>
          <p:nvPr>
            <p:ph sz="half" idx="2"/>
          </p:nvPr>
        </p:nvSpPr>
        <p:spPr>
          <a:prstGeom prst="rect">
            <a:avLst/>
          </a:prstGeom>
        </p:spPr>
        <p:txBody>
          <a:bodyPr>
            <a:normAutofit/>
          </a:bodyPr>
          <a:lstStyle/>
          <a:p>
            <a:pPr lvl="0"/>
            <a:endParaRPr lang="en-US" dirty="0"/>
          </a:p>
          <a:p>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397906" y="1600201"/>
            <a:ext cx="3812895" cy="4402925"/>
          </a:xfrm>
          <a:prstGeom prst="rect">
            <a:avLst/>
          </a:prstGeom>
          <a:noFill/>
          <a:ln>
            <a:noFill/>
          </a:ln>
        </p:spPr>
      </p:pic>
    </p:spTree>
    <p:extLst>
      <p:ext uri="{BB962C8B-B14F-4D97-AF65-F5344CB8AC3E}">
        <p14:creationId xmlns:p14="http://schemas.microsoft.com/office/powerpoint/2010/main" val="3716755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6A13CF-52A7-084D-8ADB-39FCC5605CCE}"/>
              </a:ext>
            </a:extLst>
          </p:cNvPr>
          <p:cNvSpPr>
            <a:spLocks noGrp="1"/>
          </p:cNvSpPr>
          <p:nvPr>
            <p:ph type="title"/>
          </p:nvPr>
        </p:nvSpPr>
        <p:spPr>
          <a:xfrm>
            <a:off x="1045029" y="507160"/>
            <a:ext cx="2993571" cy="5438730"/>
          </a:xfrm>
        </p:spPr>
        <p:txBody>
          <a:bodyPr>
            <a:normAutofit/>
          </a:bodyPr>
          <a:lstStyle/>
          <a:p>
            <a:r>
              <a:rPr lang="en-GB" sz="3200"/>
              <a:t>Structure of this session</a:t>
            </a:r>
          </a:p>
        </p:txBody>
      </p:sp>
      <p:graphicFrame>
        <p:nvGraphicFramePr>
          <p:cNvPr id="8" name="Content Placeholder 5">
            <a:extLst>
              <a:ext uri="{FF2B5EF4-FFF2-40B4-BE49-F238E27FC236}">
                <a16:creationId xmlns:a16="http://schemas.microsoft.com/office/drawing/2014/main" id="{CC0CC398-BAAD-43CA-9F34-617415392D19}"/>
              </a:ext>
            </a:extLst>
          </p:cNvPr>
          <p:cNvGraphicFramePr>
            <a:graphicFrameLocks noGrp="1"/>
          </p:cNvGraphicFramePr>
          <p:nvPr>
            <p:ph idx="1"/>
            <p:extLst>
              <p:ext uri="{D42A27DB-BD31-4B8C-83A1-F6EECF244321}">
                <p14:modId xmlns:p14="http://schemas.microsoft.com/office/powerpoint/2010/main" val="2627789061"/>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009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38FA-F3E9-9D46-A2B4-F9B464A86E45}"/>
              </a:ext>
            </a:extLst>
          </p:cNvPr>
          <p:cNvSpPr>
            <a:spLocks noGrp="1"/>
          </p:cNvSpPr>
          <p:nvPr>
            <p:ph type="title"/>
          </p:nvPr>
        </p:nvSpPr>
        <p:spPr>
          <a:xfrm>
            <a:off x="655320" y="365125"/>
            <a:ext cx="5120114" cy="1692794"/>
          </a:xfrm>
        </p:spPr>
        <p:txBody>
          <a:bodyPr vert="horz" lIns="91440" tIns="45720" rIns="91440" bIns="45720" rtlCol="0" anchor="ctr">
            <a:normAutofit fontScale="90000"/>
          </a:bodyPr>
          <a:lstStyle/>
          <a:p>
            <a:r>
              <a:rPr lang="en-US" dirty="0">
                <a:solidFill>
                  <a:srgbClr val="000000"/>
                </a:solidFill>
              </a:rPr>
              <a:t>Surveillance: a mechanism of control</a:t>
            </a:r>
            <a:endParaRPr lang="en-US" dirty="0"/>
          </a:p>
        </p:txBody>
      </p:sp>
      <p:pic>
        <p:nvPicPr>
          <p:cNvPr id="5" name="Content Placeholder 3">
            <a:extLst>
              <a:ext uri="{FF2B5EF4-FFF2-40B4-BE49-F238E27FC236}">
                <a16:creationId xmlns:a16="http://schemas.microsoft.com/office/drawing/2014/main" id="{20C11DE0-91F3-434B-9C95-A05AB341F38C}"/>
              </a:ext>
            </a:extLst>
          </p:cNvPr>
          <p:cNvPicPr>
            <a:picLocks noGrp="1" noChangeAspect="1"/>
          </p:cNvPicPr>
          <p:nvPr>
            <p:ph sz="half" idx="1"/>
          </p:nvPr>
        </p:nvPicPr>
        <p:blipFill rotWithShape="1">
          <a:blip r:embed="rId2"/>
          <a:srcRect l="24634" r="1483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Content Placeholder 3">
            <a:extLst>
              <a:ext uri="{FF2B5EF4-FFF2-40B4-BE49-F238E27FC236}">
                <a16:creationId xmlns:a16="http://schemas.microsoft.com/office/drawing/2014/main" id="{CAFDDE5C-2178-734A-B71E-3B8794B8C471}"/>
              </a:ext>
            </a:extLst>
          </p:cNvPr>
          <p:cNvSpPr>
            <a:spLocks noGrp="1"/>
          </p:cNvSpPr>
          <p:nvPr>
            <p:ph sz="half" idx="2"/>
          </p:nvPr>
        </p:nvSpPr>
        <p:spPr>
          <a:xfrm>
            <a:off x="655321" y="2575034"/>
            <a:ext cx="5120113" cy="3462228"/>
          </a:xfrm>
        </p:spPr>
        <p:txBody>
          <a:bodyPr vert="horz" lIns="91440" tIns="45720" rIns="91440" bIns="45720" rtlCol="0">
            <a:normAutofit lnSpcReduction="10000"/>
          </a:bodyPr>
          <a:lstStyle/>
          <a:p>
            <a:r>
              <a:rPr lang="en-US" sz="1800" dirty="0">
                <a:solidFill>
                  <a:srgbClr val="000000"/>
                </a:solidFill>
              </a:rPr>
              <a:t>Prisoners don’t know when/whether they are being watched.</a:t>
            </a:r>
          </a:p>
          <a:p>
            <a:r>
              <a:rPr lang="en-US" sz="1800" dirty="0">
                <a:solidFill>
                  <a:srgbClr val="000000"/>
                </a:solidFill>
              </a:rPr>
              <a:t>Prisoners behave as though they are always being watched (self surveillance).</a:t>
            </a:r>
          </a:p>
          <a:p>
            <a:r>
              <a:rPr lang="en-US" sz="1800" dirty="0">
                <a:solidFill>
                  <a:srgbClr val="000000"/>
                </a:solidFill>
              </a:rPr>
              <a:t>Rules, procedures and regulations are used to control people.  Violence is not required. </a:t>
            </a:r>
          </a:p>
          <a:p>
            <a:r>
              <a:rPr lang="en-US" sz="1800" dirty="0">
                <a:solidFill>
                  <a:srgbClr val="000000"/>
                </a:solidFill>
              </a:rPr>
              <a:t>They become their own goaler and eventually no locks or bars are needed. </a:t>
            </a:r>
          </a:p>
          <a:p>
            <a:r>
              <a:rPr lang="en-US" sz="1800" dirty="0"/>
              <a:t>With mobile phones, perpetrators become the guards, mobile phones the tower and the prison is beyond geographical boundaries.</a:t>
            </a:r>
          </a:p>
          <a:p>
            <a:endParaRPr lang="en-US" sz="1800" dirty="0"/>
          </a:p>
        </p:txBody>
      </p:sp>
    </p:spTree>
    <p:extLst>
      <p:ext uri="{BB962C8B-B14F-4D97-AF65-F5344CB8AC3E}">
        <p14:creationId xmlns:p14="http://schemas.microsoft.com/office/powerpoint/2010/main" val="16014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Omnipotence.</a:t>
            </a:r>
          </a:p>
        </p:txBody>
      </p:sp>
      <p:sp>
        <p:nvSpPr>
          <p:cNvPr id="3" name="Content Placeholder 2"/>
          <p:cNvSpPr>
            <a:spLocks noGrp="1"/>
          </p:cNvSpPr>
          <p:nvPr>
            <p:ph idx="1"/>
          </p:nvPr>
        </p:nvSpPr>
        <p:spPr/>
        <p:txBody>
          <a:bodyPr>
            <a:normAutofit fontScale="85000" lnSpcReduction="20000"/>
          </a:bodyPr>
          <a:lstStyle/>
          <a:p>
            <a:pPr marL="0" indent="0">
              <a:buNone/>
            </a:pPr>
            <a:r>
              <a:rPr lang="en-US" sz="2200" dirty="0"/>
              <a:t>Because of mobile phones, men had 24/7 access to women.  This created a sense of perpetrator omnipotence. </a:t>
            </a:r>
            <a:r>
              <a:rPr lang="en-GB" sz="2200" dirty="0"/>
              <a:t>Women felt constantly and permanently visible with many believing that they were being watched even when this was not possible.  </a:t>
            </a:r>
          </a:p>
          <a:p>
            <a:r>
              <a:rPr lang="en-GB" sz="2200" i="1" dirty="0"/>
              <a:t>“Everywhere I go I would look behind me to see if he’s there or if I’m with my friends and we were doing something silly, you know going out for a drink or anything, I became paranoid because he was checking my </a:t>
            </a:r>
            <a:r>
              <a:rPr lang="en-GB" sz="2200" i="1" dirty="0" err="1"/>
              <a:t>ev-ry</a:t>
            </a:r>
            <a:r>
              <a:rPr lang="en-GB" sz="2200" i="1" dirty="0"/>
              <a:t> move, every move... “ </a:t>
            </a:r>
            <a:r>
              <a:rPr lang="en-GB" sz="2200" dirty="0"/>
              <a:t>Joanna</a:t>
            </a:r>
          </a:p>
          <a:p>
            <a:r>
              <a:rPr lang="en-GB" i="1" dirty="0"/>
              <a:t>“I wouldn’t go places, because I know he would find me [pause] If I went to meet somebody [pause] if I turned the location off he would know where I am, he would track my phone.” </a:t>
            </a:r>
            <a:r>
              <a:rPr lang="en-GB" dirty="0"/>
              <a:t>Suzie</a:t>
            </a:r>
            <a:r>
              <a:rPr lang="en-GB" i="1" dirty="0"/>
              <a:t>. </a:t>
            </a:r>
            <a:endParaRPr lang="en-GB" dirty="0"/>
          </a:p>
          <a:p>
            <a:pPr marL="0" indent="0">
              <a:buNone/>
            </a:pPr>
            <a:r>
              <a:rPr lang="en-GB" sz="2200" dirty="0"/>
              <a:t>This effect could last for years. More than two years after her last contact with the perpetrator Donna still </a:t>
            </a:r>
          </a:p>
          <a:p>
            <a:r>
              <a:rPr lang="en-GB" sz="2200" i="1" dirty="0"/>
              <a:t>“… put tissue (covering the lens of the camera). I don’t know but in my mind, I think maybe he can see over the (pause) I know, it is a sickness, but I put it and I glue it so he can’t see [laughs]”.  Donna.</a:t>
            </a:r>
          </a:p>
          <a:p>
            <a:endParaRPr lang="en-GB" i="1" dirty="0"/>
          </a:p>
          <a:p>
            <a:pPr marL="0" indent="0">
              <a:buNone/>
            </a:pPr>
            <a:endParaRPr lang="en-GB" sz="2400" dirty="0"/>
          </a:p>
          <a:p>
            <a:pPr marL="0" indent="0">
              <a:buNone/>
            </a:pPr>
            <a:endParaRPr lang="en-GB" sz="1500" i="1" dirty="0"/>
          </a:p>
          <a:p>
            <a:endParaRPr lang="en-GB" sz="1500" dirty="0"/>
          </a:p>
          <a:p>
            <a:endParaRPr lang="en-GB" sz="1500" dirty="0"/>
          </a:p>
        </p:txBody>
      </p:sp>
    </p:spTree>
    <p:extLst>
      <p:ext uri="{BB962C8B-B14F-4D97-AF65-F5344CB8AC3E}">
        <p14:creationId xmlns:p14="http://schemas.microsoft.com/office/powerpoint/2010/main" val="157420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4E10-6C6C-BB45-B311-470CBAA9D2E2}"/>
              </a:ext>
            </a:extLst>
          </p:cNvPr>
          <p:cNvSpPr>
            <a:spLocks noGrp="1"/>
          </p:cNvSpPr>
          <p:nvPr>
            <p:ph type="title"/>
          </p:nvPr>
        </p:nvSpPr>
        <p:spPr/>
        <p:txBody>
          <a:bodyPr/>
          <a:lstStyle/>
          <a:p>
            <a:r>
              <a:rPr lang="en-GB" dirty="0"/>
              <a:t>Self-surveillance</a:t>
            </a:r>
          </a:p>
        </p:txBody>
      </p:sp>
      <p:sp>
        <p:nvSpPr>
          <p:cNvPr id="3" name="Content Placeholder 2">
            <a:extLst>
              <a:ext uri="{FF2B5EF4-FFF2-40B4-BE49-F238E27FC236}">
                <a16:creationId xmlns:a16="http://schemas.microsoft.com/office/drawing/2014/main" id="{375279B1-9E35-B645-A81F-DD4BBDB69A96}"/>
              </a:ext>
            </a:extLst>
          </p:cNvPr>
          <p:cNvSpPr>
            <a:spLocks noGrp="1"/>
          </p:cNvSpPr>
          <p:nvPr>
            <p:ph idx="1"/>
          </p:nvPr>
        </p:nvSpPr>
        <p:spPr>
          <a:xfrm>
            <a:off x="838200" y="1825625"/>
            <a:ext cx="10515600" cy="4667250"/>
          </a:xfrm>
        </p:spPr>
        <p:txBody>
          <a:bodyPr/>
          <a:lstStyle/>
          <a:p>
            <a:pPr marL="0" indent="0">
              <a:buNone/>
            </a:pPr>
            <a:r>
              <a:rPr lang="en-GB" dirty="0"/>
              <a:t>Survivors’ behaviour changed (alien will) even when the perpetrator’s were not present. </a:t>
            </a:r>
          </a:p>
          <a:p>
            <a:r>
              <a:rPr lang="en-GB" i="1" dirty="0"/>
              <a:t>“….my behaviour would change because I wouldn’t go places, I made sure it was places he would approve of me going.”  </a:t>
            </a:r>
            <a:r>
              <a:rPr lang="en-GB" dirty="0"/>
              <a:t>Suzie</a:t>
            </a:r>
          </a:p>
          <a:p>
            <a:pPr marL="0" indent="0">
              <a:buNone/>
            </a:pPr>
            <a:r>
              <a:rPr lang="en-GB" dirty="0"/>
              <a:t>They began to predict what the perpetrators wanted and conformed without being asked.</a:t>
            </a:r>
          </a:p>
          <a:p>
            <a:r>
              <a:rPr lang="en-GB" i="1" dirty="0"/>
              <a:t>“Sometimes I stuck in traffic and film everything and photo everything when I am stuck in traffic because he does not trust me.” </a:t>
            </a:r>
            <a:r>
              <a:rPr lang="en-GB" dirty="0"/>
              <a:t>Francesca</a:t>
            </a:r>
            <a:r>
              <a:rPr lang="en-GB" i="1" dirty="0"/>
              <a:t> </a:t>
            </a:r>
          </a:p>
          <a:p>
            <a:pPr marL="0" indent="0">
              <a:buNone/>
            </a:pPr>
            <a:endParaRPr lang="en-GB" dirty="0"/>
          </a:p>
          <a:p>
            <a:pPr marL="0" indent="0">
              <a:buNone/>
            </a:pPr>
            <a:r>
              <a:rPr lang="en-GB" dirty="0"/>
              <a:t>Ultimately nothing the women said or did was enough. </a:t>
            </a:r>
          </a:p>
          <a:p>
            <a:pPr marL="0" indent="0">
              <a:buNone/>
            </a:pPr>
            <a:endParaRPr lang="en-GB" i="1" dirty="0"/>
          </a:p>
          <a:p>
            <a:endParaRPr lang="en-GB" dirty="0"/>
          </a:p>
        </p:txBody>
      </p:sp>
    </p:spTree>
    <p:extLst>
      <p:ext uri="{BB962C8B-B14F-4D97-AF65-F5344CB8AC3E}">
        <p14:creationId xmlns:p14="http://schemas.microsoft.com/office/powerpoint/2010/main" val="94859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BE6FD0-2581-6046-9C17-F2CB7FE0A45B}"/>
              </a:ext>
            </a:extLst>
          </p:cNvPr>
          <p:cNvSpPr>
            <a:spLocks noGrp="1"/>
          </p:cNvSpPr>
          <p:nvPr>
            <p:ph type="title"/>
          </p:nvPr>
        </p:nvSpPr>
        <p:spPr/>
        <p:txBody>
          <a:bodyPr/>
          <a:lstStyle/>
          <a:p>
            <a:r>
              <a:rPr lang="en-GB"/>
              <a:t>Resistance</a:t>
            </a:r>
            <a:endParaRPr lang="en-GB" dirty="0"/>
          </a:p>
        </p:txBody>
      </p:sp>
      <p:pic>
        <p:nvPicPr>
          <p:cNvPr id="4" name="Content Placeholder 3">
            <a:extLst>
              <a:ext uri="{FF2B5EF4-FFF2-40B4-BE49-F238E27FC236}">
                <a16:creationId xmlns:a16="http://schemas.microsoft.com/office/drawing/2014/main" id="{D878FC7A-F682-C847-8E4A-BA0E85CA205A}"/>
              </a:ext>
            </a:extLst>
          </p:cNvPr>
          <p:cNvPicPr>
            <a:picLocks noGrp="1" noChangeAspect="1"/>
          </p:cNvPicPr>
          <p:nvPr>
            <p:ph sz="half" idx="1"/>
          </p:nvPr>
        </p:nvPicPr>
        <p:blipFill>
          <a:blip r:embed="rId2"/>
          <a:stretch>
            <a:fillRect/>
          </a:stretch>
        </p:blipFill>
        <p:spPr>
          <a:xfrm>
            <a:off x="1021924" y="1668659"/>
            <a:ext cx="4486275" cy="4486275"/>
          </a:xfrm>
          <a:prstGeom prst="rect">
            <a:avLst/>
          </a:prstGeom>
        </p:spPr>
      </p:pic>
      <p:sp>
        <p:nvSpPr>
          <p:cNvPr id="6" name="Content Placeholder 5">
            <a:extLst>
              <a:ext uri="{FF2B5EF4-FFF2-40B4-BE49-F238E27FC236}">
                <a16:creationId xmlns:a16="http://schemas.microsoft.com/office/drawing/2014/main" id="{2E7BE16C-E286-0B41-8540-E0DF00375410}"/>
              </a:ext>
            </a:extLst>
          </p:cNvPr>
          <p:cNvSpPr>
            <a:spLocks noGrp="1"/>
          </p:cNvSpPr>
          <p:nvPr>
            <p:ph sz="half" idx="2"/>
          </p:nvPr>
        </p:nvSpPr>
        <p:spPr/>
        <p:txBody>
          <a:bodyPr>
            <a:normAutofit fontScale="92500" lnSpcReduction="20000"/>
          </a:bodyPr>
          <a:lstStyle/>
          <a:p>
            <a:pPr marL="0" indent="0">
              <a:buNone/>
            </a:pPr>
            <a:r>
              <a:rPr lang="en-GB" sz="2000" dirty="0">
                <a:solidFill>
                  <a:srgbClr val="000000"/>
                </a:solidFill>
              </a:rPr>
              <a:t>All the women in this research resisted the abuse at some point. Not ‘passive victims’</a:t>
            </a:r>
          </a:p>
          <a:p>
            <a:pPr lvl="1"/>
            <a:r>
              <a:rPr lang="en-GB" sz="2000" dirty="0">
                <a:solidFill>
                  <a:srgbClr val="000000"/>
                </a:solidFill>
              </a:rPr>
              <a:t>They all left the relationships and went to a refuge.</a:t>
            </a:r>
          </a:p>
          <a:p>
            <a:pPr lvl="1"/>
            <a:r>
              <a:rPr lang="en-GB" sz="2000" dirty="0">
                <a:solidFill>
                  <a:srgbClr val="000000"/>
                </a:solidFill>
              </a:rPr>
              <a:t>Defying their partner </a:t>
            </a:r>
            <a:r>
              <a:rPr lang="en-GB" sz="2000" dirty="0" err="1">
                <a:solidFill>
                  <a:srgbClr val="000000"/>
                </a:solidFill>
              </a:rPr>
              <a:t>eg</a:t>
            </a:r>
            <a:r>
              <a:rPr lang="en-GB" sz="2000" dirty="0">
                <a:solidFill>
                  <a:srgbClr val="000000"/>
                </a:solidFill>
              </a:rPr>
              <a:t> not answering their calls, going out with friends. Knowing they would have to ‘answer for it later.’</a:t>
            </a:r>
          </a:p>
          <a:p>
            <a:pPr lvl="1"/>
            <a:r>
              <a:rPr lang="en-GB" sz="2000" dirty="0">
                <a:solidFill>
                  <a:srgbClr val="000000"/>
                </a:solidFill>
              </a:rPr>
              <a:t>Took a knife to her partner (violent resistance)</a:t>
            </a:r>
          </a:p>
          <a:p>
            <a:pPr lvl="1"/>
            <a:r>
              <a:rPr lang="en-GB" sz="2000" dirty="0">
                <a:solidFill>
                  <a:srgbClr val="000000"/>
                </a:solidFill>
              </a:rPr>
              <a:t>Criminal prosecutions.</a:t>
            </a:r>
          </a:p>
          <a:p>
            <a:pPr lvl="1"/>
            <a:r>
              <a:rPr lang="en-GB" sz="2000" dirty="0">
                <a:solidFill>
                  <a:srgbClr val="000000"/>
                </a:solidFill>
              </a:rPr>
              <a:t>‘Enough is enough’. </a:t>
            </a:r>
          </a:p>
          <a:p>
            <a:endParaRPr lang="en-GB" dirty="0"/>
          </a:p>
        </p:txBody>
      </p:sp>
    </p:spTree>
    <p:extLst>
      <p:ext uri="{BB962C8B-B14F-4D97-AF65-F5344CB8AC3E}">
        <p14:creationId xmlns:p14="http://schemas.microsoft.com/office/powerpoint/2010/main" val="1821302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B970-FA73-5C42-A4EF-ED2E4DAE4852}"/>
              </a:ext>
            </a:extLst>
          </p:cNvPr>
          <p:cNvSpPr>
            <a:spLocks noGrp="1"/>
          </p:cNvSpPr>
          <p:nvPr>
            <p:ph type="title"/>
          </p:nvPr>
        </p:nvSpPr>
        <p:spPr>
          <a:xfrm>
            <a:off x="224352" y="1523293"/>
            <a:ext cx="10733458" cy="4927601"/>
          </a:xfrm>
        </p:spPr>
        <p:txBody>
          <a:bodyPr vert="horz" lIns="91440" tIns="45720" rIns="91440" bIns="45720" rtlCol="0" anchor="ctr">
            <a:normAutofit/>
          </a:bodyPr>
          <a:lstStyle/>
          <a:p>
            <a:r>
              <a:rPr lang="en-US" sz="5400" kern="1200" dirty="0">
                <a:solidFill>
                  <a:schemeClr val="tx1">
                    <a:lumMod val="85000"/>
                    <a:lumOff val="15000"/>
                  </a:schemeClr>
                </a:solidFill>
                <a:latin typeface="+mj-lt"/>
                <a:ea typeface="+mj-ea"/>
                <a:cs typeface="+mj-cs"/>
              </a:rPr>
              <a:t>Implications for practice.</a:t>
            </a:r>
          </a:p>
        </p:txBody>
      </p:sp>
      <p:sp>
        <p:nvSpPr>
          <p:cNvPr id="3" name="Text Placeholder 2">
            <a:extLst>
              <a:ext uri="{FF2B5EF4-FFF2-40B4-BE49-F238E27FC236}">
                <a16:creationId xmlns:a16="http://schemas.microsoft.com/office/drawing/2014/main" id="{624E1D5A-2746-9B40-BCF8-A1214482D345}"/>
              </a:ext>
            </a:extLst>
          </p:cNvPr>
          <p:cNvSpPr>
            <a:spLocks noGrp="1"/>
          </p:cNvSpPr>
          <p:nvPr>
            <p:ph type="body" idx="1"/>
          </p:nvPr>
        </p:nvSpPr>
        <p:spPr>
          <a:xfrm>
            <a:off x="6096000" y="1393472"/>
            <a:ext cx="2707937" cy="4927602"/>
          </a:xfrm>
        </p:spPr>
        <p:txBody>
          <a:bodyPr vert="horz" lIns="91440" tIns="45720" rIns="91440" bIns="45720" rtlCol="0" anchor="ctr">
            <a:normAutofit/>
          </a:bodyPr>
          <a:lstStyle/>
          <a:p>
            <a:pPr algn="r"/>
            <a:endParaRPr lang="en-US" sz="2000" kern="1200" dirty="0">
              <a:solidFill>
                <a:schemeClr val="accent1"/>
              </a:solidFill>
              <a:latin typeface="+mn-lt"/>
              <a:ea typeface="+mn-ea"/>
              <a:cs typeface="+mn-cs"/>
            </a:endParaRPr>
          </a:p>
        </p:txBody>
      </p:sp>
    </p:spTree>
    <p:extLst>
      <p:ext uri="{BB962C8B-B14F-4D97-AF65-F5344CB8AC3E}">
        <p14:creationId xmlns:p14="http://schemas.microsoft.com/office/powerpoint/2010/main" val="4193708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06A35-0785-1542-940C-27D212A02210}"/>
              </a:ext>
            </a:extLst>
          </p:cNvPr>
          <p:cNvSpPr>
            <a:spLocks noGrp="1"/>
          </p:cNvSpPr>
          <p:nvPr>
            <p:ph type="title"/>
          </p:nvPr>
        </p:nvSpPr>
        <p:spPr/>
        <p:txBody>
          <a:bodyPr/>
          <a:lstStyle/>
          <a:p>
            <a:r>
              <a:rPr lang="en-GB" dirty="0"/>
              <a:t>How can we use this knowledge?</a:t>
            </a:r>
          </a:p>
        </p:txBody>
      </p:sp>
      <p:pic>
        <p:nvPicPr>
          <p:cNvPr id="7" name="Content Placeholder 1">
            <a:extLst>
              <a:ext uri="{FF2B5EF4-FFF2-40B4-BE49-F238E27FC236}">
                <a16:creationId xmlns:a16="http://schemas.microsoft.com/office/drawing/2014/main" id="{40D70C79-4E90-E149-B126-DF099DF0B3F9}"/>
              </a:ext>
            </a:extLst>
          </p:cNvPr>
          <p:cNvPicPr>
            <a:picLocks noGrp="1" noChangeAspect="1"/>
          </p:cNvPicPr>
          <p:nvPr>
            <p:ph sz="half" idx="1"/>
          </p:nvPr>
        </p:nvPicPr>
        <p:blipFill rotWithShape="1">
          <a:blip r:embed="rId2"/>
          <a:stretch/>
        </p:blipFill>
        <p:spPr>
          <a:xfrm>
            <a:off x="838200" y="2180039"/>
            <a:ext cx="4191000" cy="4062329"/>
          </a:xfrm>
          <a:prstGeom prst="rect">
            <a:avLst/>
          </a:prstGeom>
        </p:spPr>
      </p:pic>
      <p:sp>
        <p:nvSpPr>
          <p:cNvPr id="6" name="Content Placeholder 5">
            <a:extLst>
              <a:ext uri="{FF2B5EF4-FFF2-40B4-BE49-F238E27FC236}">
                <a16:creationId xmlns:a16="http://schemas.microsoft.com/office/drawing/2014/main" id="{84679B0C-2C4C-E845-9BAA-190F31B8B052}"/>
              </a:ext>
            </a:extLst>
          </p:cNvPr>
          <p:cNvSpPr>
            <a:spLocks noGrp="1"/>
          </p:cNvSpPr>
          <p:nvPr>
            <p:ph sz="half" idx="2"/>
          </p:nvPr>
        </p:nvSpPr>
        <p:spPr/>
        <p:txBody>
          <a:bodyPr>
            <a:normAutofit fontScale="70000" lnSpcReduction="20000"/>
          </a:bodyPr>
          <a:lstStyle/>
          <a:p>
            <a:r>
              <a:rPr lang="en-US" dirty="0"/>
              <a:t>Use mobile phones to provide a context for the abuse so that it is not ‘hidden in plain sight’ </a:t>
            </a:r>
          </a:p>
          <a:p>
            <a:r>
              <a:rPr lang="en-US" dirty="0"/>
              <a:t>Professionals actively question how mobile phones are being used in domestic violence situations.</a:t>
            </a:r>
          </a:p>
          <a:p>
            <a:r>
              <a:rPr lang="en-US" dirty="0"/>
              <a:t>Who provided the mobile phone? Check what apps might have been downloaded onto the survivors’ phone. </a:t>
            </a:r>
          </a:p>
          <a:p>
            <a:r>
              <a:rPr lang="en-US" dirty="0"/>
              <a:t>Multi-agency working –to compare perpetrator and survivor's accounts of how the phone is/was being used by the perpetrator.</a:t>
            </a:r>
            <a:r>
              <a:rPr lang="en-GB" dirty="0"/>
              <a:t> </a:t>
            </a:r>
            <a:r>
              <a:rPr lang="en-US" dirty="0"/>
              <a:t>If and what attempts the perpetrator has made to overcome the survivor’s efforts to avoid contact and sharing this information. </a:t>
            </a:r>
          </a:p>
          <a:p>
            <a:r>
              <a:rPr lang="en-US" dirty="0"/>
              <a:t>How photographs might be used to establish the survivor’s whereabouts, company etc.</a:t>
            </a:r>
          </a:p>
          <a:p>
            <a:endParaRPr lang="en-US" dirty="0"/>
          </a:p>
          <a:p>
            <a:endParaRPr lang="en-US" dirty="0"/>
          </a:p>
          <a:p>
            <a:endParaRPr lang="en-GB" dirty="0"/>
          </a:p>
        </p:txBody>
      </p:sp>
    </p:spTree>
    <p:extLst>
      <p:ext uri="{BB962C8B-B14F-4D97-AF65-F5344CB8AC3E}">
        <p14:creationId xmlns:p14="http://schemas.microsoft.com/office/powerpoint/2010/main" val="946876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E7B790-52D9-8347-B287-F1747173A52C}"/>
              </a:ext>
            </a:extLst>
          </p:cNvPr>
          <p:cNvSpPr>
            <a:spLocks noGrp="1"/>
          </p:cNvSpPr>
          <p:nvPr>
            <p:ph type="title"/>
          </p:nvPr>
        </p:nvSpPr>
        <p:spPr/>
        <p:txBody>
          <a:bodyPr/>
          <a:lstStyle/>
          <a:p>
            <a:r>
              <a:rPr lang="en-GB" dirty="0"/>
              <a:t>Working with the perpetrator</a:t>
            </a:r>
          </a:p>
        </p:txBody>
      </p:sp>
      <p:sp>
        <p:nvSpPr>
          <p:cNvPr id="7" name="Content Placeholder 6">
            <a:extLst>
              <a:ext uri="{FF2B5EF4-FFF2-40B4-BE49-F238E27FC236}">
                <a16:creationId xmlns:a16="http://schemas.microsoft.com/office/drawing/2014/main" id="{AB8E7F63-BC01-9040-81A0-DDC76322C5D9}"/>
              </a:ext>
            </a:extLst>
          </p:cNvPr>
          <p:cNvSpPr>
            <a:spLocks noGrp="1"/>
          </p:cNvSpPr>
          <p:nvPr>
            <p:ph sz="half" idx="1"/>
          </p:nvPr>
        </p:nvSpPr>
        <p:spPr/>
        <p:txBody>
          <a:bodyPr>
            <a:normAutofit/>
          </a:bodyPr>
          <a:lstStyle/>
          <a:p>
            <a:r>
              <a:rPr lang="en-GB" dirty="0"/>
              <a:t>Helps to focus on perpetrator behaviour.  What has he done in terms of monitoring and control? </a:t>
            </a:r>
          </a:p>
          <a:p>
            <a:r>
              <a:rPr lang="en-US" dirty="0"/>
              <a:t>Consider how the perpetrators use of the mobile phone with the survivor compares  to others in his/her peer group.  Hold him accountable. </a:t>
            </a:r>
            <a:endParaRPr lang="en-GB" dirty="0"/>
          </a:p>
          <a:p>
            <a:r>
              <a:rPr lang="en-GB" dirty="0"/>
              <a:t>Provides opportunities to highlight perpetrator choices to be abusive and controlling.  </a:t>
            </a:r>
          </a:p>
          <a:p>
            <a:endParaRPr lang="en-GB" dirty="0"/>
          </a:p>
          <a:p>
            <a:endParaRPr lang="en-GB" dirty="0"/>
          </a:p>
          <a:p>
            <a:pPr marL="0" indent="0">
              <a:buNone/>
            </a:pPr>
            <a:endParaRPr lang="en-GB" dirty="0"/>
          </a:p>
        </p:txBody>
      </p:sp>
      <p:pic>
        <p:nvPicPr>
          <p:cNvPr id="12" name="Content Placeholder 4">
            <a:extLst>
              <a:ext uri="{FF2B5EF4-FFF2-40B4-BE49-F238E27FC236}">
                <a16:creationId xmlns:a16="http://schemas.microsoft.com/office/drawing/2014/main" id="{21E4CF6D-5FBF-E04E-AE00-6221191CB1FA}"/>
              </a:ext>
            </a:extLst>
          </p:cNvPr>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53632" y="2286000"/>
            <a:ext cx="2790160" cy="3581400"/>
          </a:xfrm>
          <a:prstGeom prst="rect">
            <a:avLst/>
          </a:prstGeom>
          <a:noFill/>
        </p:spPr>
      </p:pic>
    </p:spTree>
    <p:extLst>
      <p:ext uri="{BB962C8B-B14F-4D97-AF65-F5344CB8AC3E}">
        <p14:creationId xmlns:p14="http://schemas.microsoft.com/office/powerpoint/2010/main" val="3943991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7008-94BB-F446-8E0F-C27890D1D640}"/>
              </a:ext>
            </a:extLst>
          </p:cNvPr>
          <p:cNvSpPr>
            <a:spLocks noGrp="1"/>
          </p:cNvSpPr>
          <p:nvPr>
            <p:ph type="title"/>
          </p:nvPr>
        </p:nvSpPr>
        <p:spPr/>
        <p:txBody>
          <a:bodyPr/>
          <a:lstStyle/>
          <a:p>
            <a:r>
              <a:rPr lang="en-GB" dirty="0"/>
              <a:t>Working with the survivor</a:t>
            </a:r>
          </a:p>
        </p:txBody>
      </p:sp>
      <p:pic>
        <p:nvPicPr>
          <p:cNvPr id="7" name="Content Placeholder 6">
            <a:extLst>
              <a:ext uri="{FF2B5EF4-FFF2-40B4-BE49-F238E27FC236}">
                <a16:creationId xmlns:a16="http://schemas.microsoft.com/office/drawing/2014/main" id="{F037A375-98D8-3F4A-BF56-95ACF1603F86}"/>
              </a:ext>
            </a:extLst>
          </p:cNvPr>
          <p:cNvPicPr>
            <a:picLocks noGrp="1" noChangeAspect="1"/>
          </p:cNvPicPr>
          <p:nvPr>
            <p:ph sz="half" idx="1"/>
          </p:nvPr>
        </p:nvPicPr>
        <p:blipFill>
          <a:blip r:embed="rId2"/>
          <a:stretch>
            <a:fillRect/>
          </a:stretch>
        </p:blipFill>
        <p:spPr>
          <a:xfrm>
            <a:off x="1371600" y="2592122"/>
            <a:ext cx="4448175" cy="2969156"/>
          </a:xfrm>
          <a:prstGeom prst="rect">
            <a:avLst/>
          </a:prstGeom>
        </p:spPr>
      </p:pic>
      <p:sp>
        <p:nvSpPr>
          <p:cNvPr id="4" name="Content Placeholder 3">
            <a:extLst>
              <a:ext uri="{FF2B5EF4-FFF2-40B4-BE49-F238E27FC236}">
                <a16:creationId xmlns:a16="http://schemas.microsoft.com/office/drawing/2014/main" id="{627A9128-531D-1242-B470-1887B6A1AA0D}"/>
              </a:ext>
            </a:extLst>
          </p:cNvPr>
          <p:cNvSpPr>
            <a:spLocks noGrp="1"/>
          </p:cNvSpPr>
          <p:nvPr>
            <p:ph sz="half" idx="2"/>
          </p:nvPr>
        </p:nvSpPr>
        <p:spPr/>
        <p:txBody>
          <a:bodyPr>
            <a:normAutofit lnSpcReduction="10000"/>
          </a:bodyPr>
          <a:lstStyle/>
          <a:p>
            <a:r>
              <a:rPr lang="en-GB" dirty="0"/>
              <a:t>How has perpetrator used mobile phone?  How has this impacted on survivor's daily routine? Can we use this to help her see that the abuse is not her fault? Re-create her reality?</a:t>
            </a:r>
          </a:p>
          <a:p>
            <a:r>
              <a:rPr lang="en-GB" dirty="0"/>
              <a:t>How did survivor manage this?  Opportunity to introduce  a strengths based approach. </a:t>
            </a:r>
          </a:p>
          <a:p>
            <a:r>
              <a:rPr lang="en-GB" dirty="0"/>
              <a:t>Use mobile phone as strategy to manage/keep record of the abuse.  Help build trusting relationships. </a:t>
            </a:r>
          </a:p>
          <a:p>
            <a:endParaRPr lang="en-GB" dirty="0"/>
          </a:p>
        </p:txBody>
      </p:sp>
    </p:spTree>
    <p:extLst>
      <p:ext uri="{BB962C8B-B14F-4D97-AF65-F5344CB8AC3E}">
        <p14:creationId xmlns:p14="http://schemas.microsoft.com/office/powerpoint/2010/main" val="3849087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75D3-1C74-2D45-B45B-36000AAB9079}"/>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DF1BFE13-EB98-2343-89C2-6317D0C9F87E}"/>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38914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 </a:t>
            </a:r>
          </a:p>
        </p:txBody>
      </p:sp>
      <p:sp>
        <p:nvSpPr>
          <p:cNvPr id="6" name="Content Placeholder 5"/>
          <p:cNvSpPr>
            <a:spLocks noGrp="1"/>
          </p:cNvSpPr>
          <p:nvPr>
            <p:ph idx="1"/>
          </p:nvPr>
        </p:nvSpPr>
        <p:spPr/>
        <p:txBody>
          <a:bodyPr>
            <a:normAutofit fontScale="77500" lnSpcReduction="20000"/>
          </a:bodyPr>
          <a:lstStyle/>
          <a:p>
            <a:r>
              <a:rPr lang="en-US" sz="1600" dirty="0"/>
              <a:t>Anderson, K. 1997 Gender, status, and domestic violence: An integration of feminist and family violence approaches, </a:t>
            </a:r>
            <a:r>
              <a:rPr lang="en-US" sz="1600" i="1" dirty="0"/>
              <a:t>Journal of Marriage and the Family</a:t>
            </a:r>
            <a:r>
              <a:rPr lang="en-US" sz="1600" dirty="0"/>
              <a:t>, 59(3), pp. 655–669.</a:t>
            </a:r>
            <a:r>
              <a:rPr lang="en-GB" sz="1600" dirty="0"/>
              <a:t> </a:t>
            </a:r>
          </a:p>
          <a:p>
            <a:r>
              <a:rPr lang="en-US" sz="1600" dirty="0"/>
              <a:t>Crossman, K.A., Hardesty, J.L. &amp; </a:t>
            </a:r>
            <a:r>
              <a:rPr lang="en-US" sz="1600" dirty="0" err="1"/>
              <a:t>Raffaelli</a:t>
            </a:r>
            <a:r>
              <a:rPr lang="en-US" sz="1600" dirty="0"/>
              <a:t>, M., 2016. “He Could Scare Me Without Laying a Hand on Me.” </a:t>
            </a:r>
            <a:r>
              <a:rPr lang="en-US" sz="1600" i="1" dirty="0"/>
              <a:t>Violence Against Women</a:t>
            </a:r>
            <a:r>
              <a:rPr lang="en-US" sz="1600" dirty="0"/>
              <a:t>, 22(4), pp.454–473. </a:t>
            </a:r>
            <a:endParaRPr lang="en-GB" sz="1600" dirty="0"/>
          </a:p>
          <a:p>
            <a:r>
              <a:rPr lang="en-US" sz="1600" dirty="0"/>
              <a:t>Crossman, K. A. and Hardesty, J. L. 2017 Placing Coercive Control at the Center : What Are the Processes of Coercive Control and What Makes Control Coercive ?, </a:t>
            </a:r>
            <a:r>
              <a:rPr lang="en-US" sz="1600" i="1" dirty="0"/>
              <a:t>Psychology of violence</a:t>
            </a:r>
            <a:r>
              <a:rPr lang="en-US" sz="1600" dirty="0"/>
              <a:t>, 7(1), pp. 1–11. </a:t>
            </a:r>
          </a:p>
          <a:p>
            <a:r>
              <a:rPr lang="en-US" sz="1600" dirty="0" err="1"/>
              <a:t>Dobash</a:t>
            </a:r>
            <a:r>
              <a:rPr lang="en-US" sz="1600" dirty="0"/>
              <a:t>, R.P., </a:t>
            </a:r>
            <a:r>
              <a:rPr lang="en-US" sz="1600" dirty="0" err="1"/>
              <a:t>Dobash</a:t>
            </a:r>
            <a:r>
              <a:rPr lang="en-US" sz="1600" dirty="0"/>
              <a:t>, R.E., W. M. and D. M. (1992) The myth of sexual symmetry in marital violence, </a:t>
            </a:r>
            <a:r>
              <a:rPr lang="en-US" sz="1600" i="1" dirty="0"/>
              <a:t>Social Problems</a:t>
            </a:r>
            <a:r>
              <a:rPr lang="en-US" sz="1600" dirty="0"/>
              <a:t>, 39(1), pp. 71–91.</a:t>
            </a:r>
          </a:p>
          <a:p>
            <a:r>
              <a:rPr lang="en-US" sz="1600" dirty="0" err="1"/>
              <a:t>Felson</a:t>
            </a:r>
            <a:r>
              <a:rPr lang="en-US" sz="1600" dirty="0"/>
              <a:t>, R.B. &amp; </a:t>
            </a:r>
            <a:r>
              <a:rPr lang="en-US" sz="1600" dirty="0" err="1"/>
              <a:t>Messner</a:t>
            </a:r>
            <a:r>
              <a:rPr lang="en-US" sz="1600" dirty="0"/>
              <a:t>, S.F., 2014. Violence * The Control Motive in Intimate Partner. </a:t>
            </a:r>
            <a:r>
              <a:rPr lang="en-US" sz="1600" i="1" dirty="0"/>
              <a:t>Social psychology quarterly</a:t>
            </a:r>
            <a:r>
              <a:rPr lang="en-US" sz="1600" dirty="0"/>
              <a:t>, 63(1), pp.86–94.</a:t>
            </a:r>
          </a:p>
          <a:p>
            <a:r>
              <a:rPr lang="en-US" sz="1600" dirty="0"/>
              <a:t>Follingstad, D.R. et al., 1990. The role of emotional abuse in physically abusive relationships. </a:t>
            </a:r>
            <a:r>
              <a:rPr lang="en-US" sz="1600" i="1" dirty="0"/>
              <a:t>Journal of Family Violence</a:t>
            </a:r>
            <a:r>
              <a:rPr lang="en-US" sz="1600" dirty="0"/>
              <a:t>, 5(2), pp.107–120. </a:t>
            </a:r>
          </a:p>
          <a:p>
            <a:r>
              <a:rPr lang="en-US" sz="1600" dirty="0"/>
              <a:t>French, J. R. P., Jr., &amp; Raven, B. (1959). The bases of social power, in Cartwright D. (ed.) </a:t>
            </a:r>
            <a:r>
              <a:rPr lang="en-US" sz="1600" i="1" dirty="0"/>
              <a:t>Studies in Social Power</a:t>
            </a:r>
            <a:r>
              <a:rPr lang="en-US" sz="1600" dirty="0"/>
              <a:t>. University of Michigan, Research Center for Group Dynamics, Institute for Social Research, pp. 150–167.</a:t>
            </a:r>
          </a:p>
          <a:p>
            <a:r>
              <a:rPr lang="en-US" sz="1600" dirty="0"/>
              <a:t>Hamberger, L.K., Larsen, S.E. &amp; </a:t>
            </a:r>
            <a:r>
              <a:rPr lang="en-US" sz="1600" dirty="0" err="1"/>
              <a:t>Lehrner</a:t>
            </a:r>
            <a:r>
              <a:rPr lang="en-US" sz="1600" dirty="0"/>
              <a:t>, A., 2017. Coercive control in intimate partner violence. </a:t>
            </a:r>
            <a:r>
              <a:rPr lang="en-US" sz="1600" i="1" dirty="0"/>
              <a:t>Aggression and Violent Behavior</a:t>
            </a:r>
            <a:r>
              <a:rPr lang="en-US" sz="1600" dirty="0"/>
              <a:t>, 37(February), pp.1–11.</a:t>
            </a:r>
          </a:p>
          <a:p>
            <a:r>
              <a:rPr lang="en-US" sz="1600" dirty="0"/>
              <a:t>Hester, M., Jones, C., Williamson, E., Fahmy, E. and Feder, G. 2017 Is It Coercive Controlling Violence ? A Cross-Sectional Domestic Violence and Abuse Survey of Men Attending General Practice in England, </a:t>
            </a:r>
            <a:r>
              <a:rPr lang="en-US" sz="1600" i="1" dirty="0"/>
              <a:t>Psychology of Violence</a:t>
            </a:r>
            <a:r>
              <a:rPr lang="en-US" sz="1600" dirty="0"/>
              <a:t>, 7(3), pp. 417–427</a:t>
            </a:r>
            <a:endParaRPr lang="en-GB" sz="1600" dirty="0"/>
          </a:p>
          <a:p>
            <a:endParaRPr lang="en-GB" sz="1600" dirty="0"/>
          </a:p>
          <a:p>
            <a:endParaRPr lang="en-US" sz="1600" dirty="0"/>
          </a:p>
          <a:p>
            <a:endParaRPr lang="en-GB" dirty="0"/>
          </a:p>
          <a:p>
            <a:endParaRPr lang="en-US" dirty="0"/>
          </a:p>
        </p:txBody>
      </p:sp>
    </p:spTree>
    <p:extLst>
      <p:ext uri="{BB962C8B-B14F-4D97-AF65-F5344CB8AC3E}">
        <p14:creationId xmlns:p14="http://schemas.microsoft.com/office/powerpoint/2010/main" val="117296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1E32D6-95FD-184F-9230-509B56E311AA}"/>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kern="1200" dirty="0">
                <a:solidFill>
                  <a:schemeClr val="tx1">
                    <a:lumMod val="85000"/>
                    <a:lumOff val="15000"/>
                  </a:schemeClr>
                </a:solidFill>
                <a:latin typeface="+mj-lt"/>
                <a:ea typeface="+mj-ea"/>
                <a:cs typeface="+mj-cs"/>
              </a:rPr>
              <a:t>A theoretical account of coercive control</a:t>
            </a:r>
          </a:p>
        </p:txBody>
      </p:sp>
      <p:sp>
        <p:nvSpPr>
          <p:cNvPr id="5" name="Text Placeholder 4">
            <a:extLst>
              <a:ext uri="{FF2B5EF4-FFF2-40B4-BE49-F238E27FC236}">
                <a16:creationId xmlns:a16="http://schemas.microsoft.com/office/drawing/2014/main" id="{78DD52C8-A5D8-0F48-B4D8-44FF5E94DDAD}"/>
              </a:ext>
            </a:extLst>
          </p:cNvPr>
          <p:cNvSpPr>
            <a:spLocks noGrp="1"/>
          </p:cNvSpPr>
          <p:nvPr>
            <p:ph type="body" idx="1"/>
          </p:nvPr>
        </p:nvSpPr>
        <p:spPr>
          <a:xfrm>
            <a:off x="1023257" y="965198"/>
            <a:ext cx="2707937" cy="4927602"/>
          </a:xfrm>
        </p:spPr>
        <p:txBody>
          <a:bodyPr vert="horz" lIns="91440" tIns="45720" rIns="91440" bIns="45720" rtlCol="0" anchor="ctr">
            <a:normAutofit/>
          </a:bodyPr>
          <a:lstStyle/>
          <a:p>
            <a:pPr algn="r"/>
            <a:endParaRPr lang="en-US" sz="2000" kern="1200">
              <a:solidFill>
                <a:schemeClr val="accent1"/>
              </a:solidFill>
              <a:latin typeface="+mn-lt"/>
              <a:ea typeface="+mn-ea"/>
              <a:cs typeface="+mn-cs"/>
            </a:endParaRPr>
          </a:p>
        </p:txBody>
      </p:sp>
    </p:spTree>
    <p:extLst>
      <p:ext uri="{BB962C8B-B14F-4D97-AF65-F5344CB8AC3E}">
        <p14:creationId xmlns:p14="http://schemas.microsoft.com/office/powerpoint/2010/main" val="813523877"/>
      </p:ext>
    </p:extLst>
  </p:cSld>
  <p:clrMapOvr>
    <a:masterClrMapping/>
  </p:clrMapOvr>
  <mc:AlternateContent xmlns:mc="http://schemas.openxmlformats.org/markup-compatibility/2006" xmlns:p14="http://schemas.microsoft.com/office/powerpoint/2010/main">
    <mc:Choice Requires="p14">
      <p:transition spd="slow" p14:dur="2000" advTm="2850"/>
    </mc:Choice>
    <mc:Fallback xmlns="">
      <p:transition spd="slow" advTm="285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normAutofit fontScale="77500" lnSpcReduction="20000"/>
          </a:bodyPr>
          <a:lstStyle/>
          <a:p>
            <a:r>
              <a:rPr lang="en-US" sz="1600" dirty="0"/>
              <a:t>Johnson, M. P. 2005 Domestic Violence : It ’s Not About Gender — Or Is It? , </a:t>
            </a:r>
            <a:r>
              <a:rPr lang="en-US" sz="1600" i="1" dirty="0"/>
              <a:t>Journal of Family Violence</a:t>
            </a:r>
            <a:r>
              <a:rPr lang="en-US" sz="1600" dirty="0"/>
              <a:t>, 67(December), pp. 1126–1130.</a:t>
            </a:r>
          </a:p>
          <a:p>
            <a:r>
              <a:rPr lang="en-US" sz="1600" dirty="0"/>
              <a:t>Kelly, L. (1988) </a:t>
            </a:r>
            <a:r>
              <a:rPr lang="en-US" sz="1600" i="1" dirty="0"/>
              <a:t>Surviving sexual violence.</a:t>
            </a:r>
            <a:r>
              <a:rPr lang="en-US" sz="1600" dirty="0"/>
              <a:t>  Cambridge. Polity Press.</a:t>
            </a:r>
          </a:p>
          <a:p>
            <a:r>
              <a:rPr lang="en-US" sz="1600" dirty="0" err="1"/>
              <a:t>Nevala</a:t>
            </a:r>
            <a:r>
              <a:rPr lang="en-US" sz="1600" dirty="0"/>
              <a:t>, S., 2017. Coercive Control and Its Impact on Intimate Partner Violence Through the Lens of an EU-Wide Survey on Violence Against Women. </a:t>
            </a:r>
            <a:r>
              <a:rPr lang="en-US" sz="1600" i="1" dirty="0"/>
              <a:t>Journal of Interpersonal Violence</a:t>
            </a:r>
            <a:r>
              <a:rPr lang="en-US" sz="1600" dirty="0"/>
              <a:t>, 32(12), pp.1792–1820..</a:t>
            </a:r>
          </a:p>
          <a:p>
            <a:r>
              <a:rPr lang="en-US" sz="1600" dirty="0"/>
              <a:t>O’Leary, K., 1999. Developmental and affective issues in assessing and treating partner aggression. </a:t>
            </a:r>
            <a:r>
              <a:rPr lang="en-US" sz="1600" i="1" dirty="0"/>
              <a:t>Clinical Psychology: Science and Practice</a:t>
            </a:r>
            <a:r>
              <a:rPr lang="en-US" sz="1600" dirty="0"/>
              <a:t>, 6(4), pp.400–414.</a:t>
            </a:r>
          </a:p>
          <a:p>
            <a:r>
              <a:rPr lang="en-US" sz="1600" dirty="0"/>
              <a:t>Seff, L., </a:t>
            </a:r>
            <a:r>
              <a:rPr lang="en-US" sz="1600" dirty="0" err="1"/>
              <a:t>Beaulaurier</a:t>
            </a:r>
            <a:r>
              <a:rPr lang="en-US" sz="1600" dirty="0"/>
              <a:t>, R. &amp; Newman, F., 2008. Nonphysical Abuse: Findings in Domestic Violence Against Older Women Study. </a:t>
            </a:r>
            <a:r>
              <a:rPr lang="en-US" sz="1600" i="1" dirty="0"/>
              <a:t>Journal of Emotional Abuse</a:t>
            </a:r>
            <a:r>
              <a:rPr lang="en-US" sz="1600" dirty="0"/>
              <a:t>, 8(3), pp.355–374.</a:t>
            </a:r>
          </a:p>
          <a:p>
            <a:r>
              <a:rPr lang="en-US" sz="1600" dirty="0"/>
              <a:t>Stark E., 2007. </a:t>
            </a:r>
            <a:r>
              <a:rPr lang="en-US" sz="1600" i="1" dirty="0"/>
              <a:t>Coercive control, how men entrap women in personal life</a:t>
            </a:r>
            <a:r>
              <a:rPr lang="en-US" sz="1600" dirty="0"/>
              <a:t>. New York. Oxford university press. </a:t>
            </a:r>
          </a:p>
          <a:p>
            <a:r>
              <a:rPr lang="en-US" sz="1600" dirty="0" err="1"/>
              <a:t>Straka</a:t>
            </a:r>
            <a:r>
              <a:rPr lang="en-US" sz="1600" dirty="0"/>
              <a:t>, S. &amp; </a:t>
            </a:r>
            <a:r>
              <a:rPr lang="en-US" sz="1600" dirty="0" err="1"/>
              <a:t>Montminy</a:t>
            </a:r>
            <a:r>
              <a:rPr lang="en-US" sz="1600" dirty="0"/>
              <a:t>, L., 2008. Family Violence: Through the Lens of Power and Control. </a:t>
            </a:r>
            <a:r>
              <a:rPr lang="en-US" sz="1600" i="1" dirty="0"/>
              <a:t>Journal of Emotional Abuse</a:t>
            </a:r>
            <a:r>
              <a:rPr lang="en-US" sz="1600" dirty="0"/>
              <a:t>, 8(3), pp.255–279. </a:t>
            </a:r>
          </a:p>
          <a:p>
            <a:r>
              <a:rPr lang="en-US" sz="1600" dirty="0" err="1"/>
              <a:t>Velonis</a:t>
            </a:r>
            <a:r>
              <a:rPr lang="en-US" sz="1600" dirty="0"/>
              <a:t>, A.J., 2016. “He Never Did Anything You Typically Think of as Abuse”: Experiences With Violence in Controlling and Non-Controlling Relationships in a Non-Agency Sample of Women. </a:t>
            </a:r>
            <a:r>
              <a:rPr lang="en-US" sz="1600" i="1" dirty="0"/>
              <a:t>Violence Against Women</a:t>
            </a:r>
            <a:r>
              <a:rPr lang="en-US" sz="1600" dirty="0"/>
              <a:t>, 22(9), pp.1031–1054. </a:t>
            </a:r>
          </a:p>
          <a:p>
            <a:r>
              <a:rPr lang="en-US" sz="1600" dirty="0"/>
              <a:t>Williamson, E., 2010. Living in the world of the domestic violence perpetrator: negotiating the unreality of coercive control. </a:t>
            </a:r>
            <a:r>
              <a:rPr lang="en-US" sz="1600" i="1" dirty="0"/>
              <a:t>Violence against women</a:t>
            </a:r>
            <a:r>
              <a:rPr lang="en-US" sz="1600" dirty="0"/>
              <a:t>, 16(12), pp.1412–1423.</a:t>
            </a:r>
            <a:endParaRPr lang="en-GB" sz="1600" dirty="0"/>
          </a:p>
          <a:p>
            <a:endParaRPr lang="en-GB" sz="1600" dirty="0"/>
          </a:p>
        </p:txBody>
      </p:sp>
    </p:spTree>
    <p:extLst>
      <p:ext uri="{BB962C8B-B14F-4D97-AF65-F5344CB8AC3E}">
        <p14:creationId xmlns:p14="http://schemas.microsoft.com/office/powerpoint/2010/main" val="730972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Thank you. </a:t>
            </a:r>
            <a:endParaRPr lang="en-US" dirty="0"/>
          </a:p>
        </p:txBody>
      </p:sp>
      <p:sp>
        <p:nvSpPr>
          <p:cNvPr id="8" name="Content Placeholder 7"/>
          <p:cNvSpPr>
            <a:spLocks noGrp="1"/>
          </p:cNvSpPr>
          <p:nvPr>
            <p:ph sz="half" idx="1"/>
          </p:nvPr>
        </p:nvSpPr>
        <p:spPr/>
        <p:txBody>
          <a:bodyPr>
            <a:normAutofit lnSpcReduction="10000"/>
          </a:bodyPr>
          <a:lstStyle/>
          <a:p>
            <a:r>
              <a:rPr lang="en-US" sz="3600" dirty="0"/>
              <a:t>If you want to contact me; </a:t>
            </a:r>
            <a:endParaRPr lang="en-US" sz="3400" dirty="0">
              <a:hlinkClick r:id="" action="ppaction://noaction"/>
            </a:endParaRPr>
          </a:p>
          <a:p>
            <a:r>
              <a:rPr lang="en-US" sz="3400" dirty="0">
                <a:hlinkClick r:id="" action="ppaction://noaction"/>
              </a:rPr>
              <a:t>Email</a:t>
            </a:r>
            <a:r>
              <a:rPr lang="en-US" sz="3400" dirty="0">
                <a:hlinkClick r:id="rId2"/>
              </a:rPr>
              <a:t>: havardt@lsbu.ac.uk</a:t>
            </a:r>
            <a:endParaRPr lang="en-US" sz="3400" dirty="0"/>
          </a:p>
          <a:p>
            <a:r>
              <a:rPr lang="en-US" sz="3600" dirty="0"/>
              <a:t>@</a:t>
            </a:r>
            <a:r>
              <a:rPr lang="en-US" sz="3600" dirty="0" err="1"/>
              <a:t>tirionhavard</a:t>
            </a:r>
            <a:r>
              <a:rPr lang="en-US" sz="3600" dirty="0"/>
              <a:t>.</a:t>
            </a:r>
          </a:p>
          <a:p>
            <a:r>
              <a:rPr lang="en-US" sz="3600" dirty="0"/>
              <a:t>				</a:t>
            </a:r>
            <a:endParaRPr lang="en-US" sz="4400" dirty="0"/>
          </a:p>
          <a:p>
            <a:endParaRPr lang="en-US" dirty="0"/>
          </a:p>
        </p:txBody>
      </p:sp>
      <p:sp>
        <p:nvSpPr>
          <p:cNvPr id="2" name="Content Placeholder 1"/>
          <p:cNvSpPr>
            <a:spLocks noGrp="1"/>
          </p:cNvSpPr>
          <p:nvPr>
            <p:ph sz="half" idx="2"/>
          </p:nvPr>
        </p:nvSpPr>
        <p:spPr/>
        <p:txBody>
          <a:bodyPr>
            <a:normAutofit lnSpcReduction="10000"/>
          </a:bodyPr>
          <a:lstStyle/>
          <a:p>
            <a:r>
              <a:rPr lang="en-US" dirty="0"/>
              <a:t>any thoughts, ideas or questions?</a:t>
            </a:r>
          </a:p>
          <a:p>
            <a:endParaRPr lang="en-US"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218811" y="4419646"/>
            <a:ext cx="657420" cy="509063"/>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044500" y="3073978"/>
            <a:ext cx="2857500" cy="1600200"/>
          </a:xfrm>
          <a:prstGeom prst="rect">
            <a:avLst/>
          </a:prstGeom>
          <a:noFill/>
          <a:ln>
            <a:noFill/>
          </a:ln>
        </p:spPr>
      </p:pic>
    </p:spTree>
    <p:extLst>
      <p:ext uri="{BB962C8B-B14F-4D97-AF65-F5344CB8AC3E}">
        <p14:creationId xmlns:p14="http://schemas.microsoft.com/office/powerpoint/2010/main" val="249910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784AC7-BEC7-4F4A-8080-9479BBC1DBF7}"/>
              </a:ext>
            </a:extLst>
          </p:cNvPr>
          <p:cNvPicPr>
            <a:picLocks noChangeAspect="1"/>
          </p:cNvPicPr>
          <p:nvPr/>
        </p:nvPicPr>
        <p:blipFill>
          <a:blip r:embed="rId2"/>
          <a:stretch>
            <a:fillRect/>
          </a:stretch>
        </p:blipFill>
        <p:spPr>
          <a:xfrm>
            <a:off x="2601686" y="36035"/>
            <a:ext cx="6585857" cy="6585857"/>
          </a:xfrm>
          <a:prstGeom prst="rect">
            <a:avLst/>
          </a:prstGeom>
        </p:spPr>
      </p:pic>
    </p:spTree>
    <p:extLst>
      <p:ext uri="{BB962C8B-B14F-4D97-AF65-F5344CB8AC3E}">
        <p14:creationId xmlns:p14="http://schemas.microsoft.com/office/powerpoint/2010/main" val="115528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C418B-C3CF-6B40-BF44-1412831CF2AF}"/>
              </a:ext>
            </a:extLst>
          </p:cNvPr>
          <p:cNvSpPr>
            <a:spLocks noGrp="1"/>
          </p:cNvSpPr>
          <p:nvPr>
            <p:ph type="title"/>
          </p:nvPr>
        </p:nvSpPr>
        <p:spPr>
          <a:xfrm>
            <a:off x="1390650" y="685800"/>
            <a:ext cx="9886950" cy="1485900"/>
          </a:xfrm>
        </p:spPr>
        <p:txBody>
          <a:bodyPr vert="horz" lIns="91440" tIns="45720" rIns="91440" bIns="45720" rtlCol="0" anchor="t">
            <a:normAutofit/>
          </a:bodyPr>
          <a:lstStyle/>
          <a:p>
            <a:r>
              <a:rPr lang="en-US"/>
              <a:t>What is it?</a:t>
            </a:r>
          </a:p>
        </p:txBody>
      </p:sp>
      <p:sp>
        <p:nvSpPr>
          <p:cNvPr id="3" name="Content Placeholder 2">
            <a:extLst>
              <a:ext uri="{FF2B5EF4-FFF2-40B4-BE49-F238E27FC236}">
                <a16:creationId xmlns:a16="http://schemas.microsoft.com/office/drawing/2014/main" id="{2DD90010-E7F1-7D4B-8153-B4A5230DB3FB}"/>
              </a:ext>
            </a:extLst>
          </p:cNvPr>
          <p:cNvSpPr>
            <a:spLocks noGrp="1"/>
          </p:cNvSpPr>
          <p:nvPr>
            <p:ph sz="half" idx="1"/>
          </p:nvPr>
        </p:nvSpPr>
        <p:spPr>
          <a:xfrm>
            <a:off x="5100824" y="2286000"/>
            <a:ext cx="6176776" cy="3581400"/>
          </a:xfrm>
        </p:spPr>
        <p:txBody>
          <a:bodyPr vert="horz" lIns="91440" tIns="45720" rIns="91440" bIns="45720" rtlCol="0">
            <a:normAutofit/>
          </a:bodyPr>
          <a:lstStyle/>
          <a:p>
            <a:r>
              <a:rPr lang="en-US"/>
              <a:t>Coercive control is an underlying dynamic that is established and maintained by physical violence (Hamberger et al. 2017; Stark 2010).  </a:t>
            </a:r>
          </a:p>
          <a:p>
            <a:r>
              <a:rPr lang="en-US"/>
              <a:t>Akin to, but different from, emotional violence and should be considered in its own right (Crossman et al. 2016)</a:t>
            </a:r>
          </a:p>
          <a:p>
            <a:r>
              <a:rPr lang="en-US"/>
              <a:t>Gender asymmetric (Anderson 1997; Crossman and Hardesty, 2017; Dobash &amp; Dobash 1992; Johnson, 2005; Stark 2007).</a:t>
            </a:r>
          </a:p>
        </p:txBody>
      </p:sp>
      <p:pic>
        <p:nvPicPr>
          <p:cNvPr id="5" name="Content Placeholder 4" descr="A screenshot of a cell phone&#10;&#10;Description automatically generated">
            <a:extLst>
              <a:ext uri="{FF2B5EF4-FFF2-40B4-BE49-F238E27FC236}">
                <a16:creationId xmlns:a16="http://schemas.microsoft.com/office/drawing/2014/main" id="{366ACC4E-7472-8242-ABE7-317B82ED5CFC}"/>
              </a:ext>
            </a:extLst>
          </p:cNvPr>
          <p:cNvPicPr>
            <a:picLocks noGrp="1" noChangeAspect="1"/>
          </p:cNvPicPr>
          <p:nvPr>
            <p:ph sz="half" idx="2"/>
          </p:nvPr>
        </p:nvPicPr>
        <p:blipFill rotWithShape="1">
          <a:blip r:embed="rId2"/>
          <a:srcRect l="7361" r="-3" b="-3"/>
          <a:stretch/>
        </p:blipFill>
        <p:spPr>
          <a:xfrm>
            <a:off x="1390649" y="2401556"/>
            <a:ext cx="3211495" cy="3466681"/>
          </a:xfrm>
          <a:prstGeom prst="rect">
            <a:avLst/>
          </a:prstGeom>
        </p:spPr>
      </p:pic>
    </p:spTree>
    <p:extLst>
      <p:ext uri="{BB962C8B-B14F-4D97-AF65-F5344CB8AC3E}">
        <p14:creationId xmlns:p14="http://schemas.microsoft.com/office/powerpoint/2010/main" val="114798039"/>
      </p:ext>
    </p:extLst>
  </p:cSld>
  <p:clrMapOvr>
    <a:masterClrMapping/>
  </p:clrMapOvr>
  <mc:AlternateContent xmlns:mc="http://schemas.openxmlformats.org/markup-compatibility/2006" xmlns:p14="http://schemas.microsoft.com/office/powerpoint/2010/main">
    <mc:Choice Requires="p14">
      <p:transition spd="slow" p14:dur="2000" advTm="72954"/>
    </mc:Choice>
    <mc:Fallback xmlns="">
      <p:transition spd="slow" advTm="729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abuse</a:t>
            </a:r>
          </a:p>
        </p:txBody>
      </p:sp>
      <p:sp>
        <p:nvSpPr>
          <p:cNvPr id="3" name="Content Placeholder 2"/>
          <p:cNvSpPr>
            <a:spLocks noGrp="1"/>
          </p:cNvSpPr>
          <p:nvPr>
            <p:ph idx="1"/>
          </p:nvPr>
        </p:nvSpPr>
        <p:spPr/>
        <p:txBody>
          <a:bodyPr>
            <a:normAutofit/>
          </a:bodyPr>
          <a:lstStyle/>
          <a:p>
            <a:r>
              <a:rPr lang="en-US" dirty="0"/>
              <a:t>Consequences of emotional abuse is similar or worse than physical violence.</a:t>
            </a:r>
          </a:p>
          <a:p>
            <a:r>
              <a:rPr lang="en-US" dirty="0"/>
              <a:t>Overcoming the former is more difficult than the latter (Crossman et al. 2016; Follingstad et al. 1990; Seff et al. 2008)</a:t>
            </a:r>
            <a:r>
              <a:rPr lang="en-GB" dirty="0">
                <a:effectLst/>
              </a:rPr>
              <a:t> </a:t>
            </a:r>
          </a:p>
          <a:p>
            <a:r>
              <a:rPr lang="en-GB" dirty="0"/>
              <a:t>Is </a:t>
            </a:r>
            <a:r>
              <a:rPr lang="en-GB" dirty="0">
                <a:effectLst/>
              </a:rPr>
              <a:t>likened to PTSD (Arias et al 1999) </a:t>
            </a:r>
          </a:p>
          <a:p>
            <a:r>
              <a:rPr lang="en-GB" dirty="0"/>
              <a:t>Has greater adverse effect than physical abuse in long term relationships (</a:t>
            </a:r>
            <a:r>
              <a:rPr lang="en-GB" dirty="0" err="1"/>
              <a:t>o’Leary</a:t>
            </a:r>
            <a:r>
              <a:rPr lang="en-GB" dirty="0"/>
              <a:t> 1999) </a:t>
            </a:r>
            <a:endParaRPr lang="en-GB" dirty="0">
              <a:effectLst/>
            </a:endParaRPr>
          </a:p>
          <a:p>
            <a:r>
              <a:rPr lang="en-GB" dirty="0"/>
              <a:t>Emotional abuse indicates a high risk of physical violence in the future </a:t>
            </a:r>
            <a:r>
              <a:rPr lang="en-US" dirty="0"/>
              <a:t>(</a:t>
            </a:r>
            <a:r>
              <a:rPr lang="en-US" dirty="0" err="1"/>
              <a:t>Felson</a:t>
            </a:r>
            <a:r>
              <a:rPr lang="en-US" dirty="0"/>
              <a:t> &amp; </a:t>
            </a:r>
            <a:r>
              <a:rPr lang="en-US" dirty="0" err="1"/>
              <a:t>Messner</a:t>
            </a:r>
            <a:r>
              <a:rPr lang="en-US" dirty="0"/>
              <a:t> 2014; Follingstad et al. 1990; Marshall 1996; </a:t>
            </a:r>
            <a:r>
              <a:rPr lang="en-US" dirty="0" err="1"/>
              <a:t>Straka</a:t>
            </a:r>
            <a:r>
              <a:rPr lang="en-US" dirty="0"/>
              <a:t> &amp; </a:t>
            </a:r>
            <a:r>
              <a:rPr lang="en-US" dirty="0" err="1"/>
              <a:t>Montminy</a:t>
            </a:r>
            <a:r>
              <a:rPr lang="en-US" dirty="0"/>
              <a:t> 2008)</a:t>
            </a:r>
            <a:r>
              <a:rPr lang="en-GB" dirty="0">
                <a:effectLst/>
              </a:rPr>
              <a:t> </a:t>
            </a:r>
            <a:endParaRPr lang="en-US" dirty="0"/>
          </a:p>
        </p:txBody>
      </p:sp>
    </p:spTree>
    <p:extLst>
      <p:ext uri="{BB962C8B-B14F-4D97-AF65-F5344CB8AC3E}">
        <p14:creationId xmlns:p14="http://schemas.microsoft.com/office/powerpoint/2010/main" val="26922481"/>
      </p:ext>
    </p:extLst>
  </p:cSld>
  <p:clrMapOvr>
    <a:masterClrMapping/>
  </p:clrMapOvr>
  <mc:AlternateContent xmlns:mc="http://schemas.openxmlformats.org/markup-compatibility/2006" xmlns:p14="http://schemas.microsoft.com/office/powerpoint/2010/main">
    <mc:Choice Requires="p14">
      <p:transition spd="slow" p14:dur="2000" advTm="19266"/>
    </mc:Choice>
    <mc:Fallback xmlns="">
      <p:transition spd="slow" advTm="1926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French and Raven  </a:t>
            </a:r>
          </a:p>
        </p:txBody>
      </p:sp>
      <p:sp>
        <p:nvSpPr>
          <p:cNvPr id="3" name="Content Placeholder 2"/>
          <p:cNvSpPr>
            <a:spLocks noGrp="1"/>
          </p:cNvSpPr>
          <p:nvPr>
            <p:ph sz="half" idx="1"/>
          </p:nvPr>
        </p:nvSpPr>
        <p:spPr>
          <a:xfrm>
            <a:off x="655321" y="1671637"/>
            <a:ext cx="5120113" cy="4821237"/>
          </a:xfrm>
        </p:spPr>
        <p:txBody>
          <a:bodyPr vert="horz" lIns="91440" tIns="45720" rIns="91440" bIns="45720" rtlCol="0">
            <a:normAutofit fontScale="92500" lnSpcReduction="20000"/>
          </a:bodyPr>
          <a:lstStyle/>
          <a:p>
            <a:r>
              <a:rPr lang="en-US" sz="2200" dirty="0"/>
              <a:t>First to identify coercive control in relation to social and industrial psychology.</a:t>
            </a:r>
          </a:p>
          <a:p>
            <a:r>
              <a:rPr lang="en-US" sz="2200" dirty="0"/>
              <a:t>The agent (perpetrator) threatens the target (survivor) with negative consequences if they do not comply with demands.</a:t>
            </a:r>
          </a:p>
          <a:p>
            <a:r>
              <a:rPr lang="en-US" sz="2200" dirty="0"/>
              <a:t>Purpose is to obtain a desired goal or outcome; in domestic abuse a deliberate intention to control.</a:t>
            </a:r>
          </a:p>
          <a:p>
            <a:r>
              <a:rPr lang="en-US" sz="2200" dirty="0"/>
              <a:t>Target must believe there will be negative consequences if they fail to conform.</a:t>
            </a:r>
          </a:p>
          <a:p>
            <a:r>
              <a:rPr lang="en-US" sz="2200" dirty="0"/>
              <a:t>Surveillance (monitoring) is essential to know whether or not the target has complied. </a:t>
            </a:r>
          </a:p>
          <a:p>
            <a:r>
              <a:rPr lang="en-US" sz="2200" dirty="0"/>
              <a:t>In the case of domestic abuse the survivor must also be in fear.</a:t>
            </a:r>
          </a:p>
          <a:p>
            <a:endParaRPr lang="en-US" sz="1500" dirty="0"/>
          </a:p>
          <a:p>
            <a:pPr marL="0"/>
            <a:endParaRPr lang="en-US" sz="1500" dirty="0"/>
          </a:p>
          <a:p>
            <a:endParaRPr lang="en-US" sz="1500" dirty="0"/>
          </a:p>
        </p:txBody>
      </p:sp>
      <p:pic>
        <p:nvPicPr>
          <p:cNvPr id="5" name="Content Placeholder 4"/>
          <p:cNvPicPr>
            <a:picLocks noGrp="1"/>
          </p:cNvPicPr>
          <p:nvPr>
            <p:ph sz="half" idx="2"/>
          </p:nvPr>
        </p:nvPicPr>
        <p:blipFill rotWithShape="1">
          <a:blip r:embed="rId3">
            <a:extLst>
              <a:ext uri="{28A0092B-C50C-407E-A947-70E740481C1C}">
                <a14:useLocalDpi xmlns:a14="http://schemas.microsoft.com/office/drawing/2010/main" val="0"/>
              </a:ext>
            </a:extLst>
          </a:blip>
          <a:srcRect l="12341" r="26672"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2415331533"/>
      </p:ext>
    </p:extLst>
  </p:cSld>
  <p:clrMapOvr>
    <a:masterClrMapping/>
  </p:clrMapOvr>
  <mc:AlternateContent xmlns:mc="http://schemas.openxmlformats.org/markup-compatibility/2006" xmlns:p14="http://schemas.microsoft.com/office/powerpoint/2010/main">
    <mc:Choice Requires="p14">
      <p:transition spd="slow" p14:dur="2000" advTm="81754"/>
    </mc:Choice>
    <mc:Fallback xmlns="">
      <p:transition spd="slow" advTm="8175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100"/>
              <a:t>Coercive control in abusive relationships. </a:t>
            </a:r>
          </a:p>
        </p:txBody>
      </p:sp>
      <p:sp>
        <p:nvSpPr>
          <p:cNvPr id="3" name="Content Placeholder 2"/>
          <p:cNvSpPr>
            <a:spLocks noGrp="1"/>
          </p:cNvSpPr>
          <p:nvPr>
            <p:ph idx="1"/>
          </p:nvPr>
        </p:nvSpPr>
        <p:spPr/>
        <p:txBody>
          <a:bodyPr>
            <a:normAutofit fontScale="77500" lnSpcReduction="20000"/>
          </a:bodyPr>
          <a:lstStyle/>
          <a:p>
            <a:r>
              <a:rPr lang="en-GB" sz="2200" dirty="0"/>
              <a:t>Use of various tactics to compel someone to do or not do something (Cook &amp; Goodman, 2006). Perpetrator behaviours are deliberate, pose a </a:t>
            </a:r>
            <a:r>
              <a:rPr lang="en-GB" sz="2200" b="1" dirty="0"/>
              <a:t>credible threat </a:t>
            </a:r>
            <a:r>
              <a:rPr lang="en-GB" sz="2200" dirty="0"/>
              <a:t>and cause fear in the recipient (Hester, 2013). </a:t>
            </a:r>
          </a:p>
          <a:p>
            <a:r>
              <a:rPr lang="en-GB" altLang="en-US" sz="2200" dirty="0">
                <a:ea typeface="Open Sans" panose="020B0606030504020204" pitchFamily="34" charset="0"/>
                <a:cs typeface="Arial" panose="020B0604020202020204" pitchFamily="34" charset="0"/>
              </a:rPr>
              <a:t>A strategic course of conduct in which violence, sexual coercion, intimidation, isolation and control are used to dominate and exploit a partner and deprive her of basic rights and resources. </a:t>
            </a:r>
            <a:r>
              <a:rPr lang="en-GB" sz="2200" dirty="0"/>
              <a:t>This includes restricting the survivor’s autonomy and freedom, forced economic dependence, isolation from family and friends and undermining the survivor through name calling and diminishing her self-esteem (Crossman </a:t>
            </a:r>
            <a:r>
              <a:rPr lang="en-GB" sz="2200" i="1" dirty="0"/>
              <a:t>et al</a:t>
            </a:r>
            <a:r>
              <a:rPr lang="en-GB" sz="2200" dirty="0"/>
              <a:t>., 2016; Crossman &amp; Hardesty, 2017: Stark, 2007 </a:t>
            </a:r>
            <a:r>
              <a:rPr lang="en-GB" sz="2200" dirty="0" err="1"/>
              <a:t>Velonis</a:t>
            </a:r>
            <a:r>
              <a:rPr lang="en-GB" sz="2200" dirty="0"/>
              <a:t>, 2016). </a:t>
            </a:r>
          </a:p>
          <a:p>
            <a:r>
              <a:rPr lang="en-GB" sz="2200" dirty="0"/>
              <a:t>Micro-regulation (Stark 2007) is the control of the everyday actions, thoughts and emotions of the survivor.  It can be done overtly or in more clandestine ways and impacts on everyday aspects of a woman’s life. </a:t>
            </a:r>
          </a:p>
          <a:p>
            <a:r>
              <a:rPr lang="en-GB" altLang="en-US" sz="2200" dirty="0">
                <a:ea typeface="Open Sans" panose="020B0606030504020204" pitchFamily="34" charset="0"/>
                <a:cs typeface="Arial" panose="020B0604020202020204" pitchFamily="34" charset="0"/>
              </a:rPr>
              <a:t>Coercive control is a condition of </a:t>
            </a:r>
            <a:r>
              <a:rPr lang="en-GB" altLang="en-US" sz="2200" i="1" dirty="0">
                <a:ea typeface="Open Sans" panose="020B0606030504020204" pitchFamily="34" charset="0"/>
                <a:cs typeface="Arial" panose="020B0604020202020204" pitchFamily="34" charset="0"/>
              </a:rPr>
              <a:t>entrapment</a:t>
            </a:r>
            <a:r>
              <a:rPr lang="en-GB" altLang="en-US" sz="2200" b="1" i="1" dirty="0">
                <a:ea typeface="Open Sans" panose="020B0606030504020204" pitchFamily="34" charset="0"/>
                <a:cs typeface="Arial" panose="020B0604020202020204" pitchFamily="34" charset="0"/>
              </a:rPr>
              <a:t> </a:t>
            </a:r>
            <a:r>
              <a:rPr lang="en-GB" altLang="en-US" sz="2200" dirty="0">
                <a:ea typeface="Open Sans" panose="020B0606030504020204" pitchFamily="34" charset="0"/>
                <a:cs typeface="Arial" panose="020B0604020202020204" pitchFamily="34" charset="0"/>
              </a:rPr>
              <a:t>(Stark 2007) that can be hostage-like in the harms it inflicts on dignity, liberty, autonomy and personhood</a:t>
            </a:r>
            <a:r>
              <a:rPr lang="en-GB" altLang="en-US" sz="2200" b="1" dirty="0">
                <a:ea typeface="Open Sans" panose="020B0606030504020204" pitchFamily="34" charset="0"/>
                <a:cs typeface="Arial" panose="020B0604020202020204" pitchFamily="34" charset="0"/>
              </a:rPr>
              <a:t> </a:t>
            </a:r>
            <a:r>
              <a:rPr lang="en-GB" altLang="en-US" sz="2200" dirty="0">
                <a:ea typeface="Open Sans" panose="020B0606030504020204" pitchFamily="34" charset="0"/>
                <a:cs typeface="Arial" panose="020B0604020202020204" pitchFamily="34" charset="0"/>
              </a:rPr>
              <a:t>as well as to physical and psychological integrity. </a:t>
            </a:r>
          </a:p>
          <a:p>
            <a:endParaRPr lang="en-GB" altLang="en-US" sz="1600" dirty="0">
              <a:ea typeface="Open Sans" panose="020B0606030504020204" pitchFamily="34" charset="0"/>
              <a:cs typeface="Arial" panose="020B0604020202020204" pitchFamily="34" charset="0"/>
            </a:endParaRPr>
          </a:p>
          <a:p>
            <a:endParaRPr lang="en-GB" sz="1600" dirty="0"/>
          </a:p>
          <a:p>
            <a:endParaRPr lang="en-GB" sz="1600" dirty="0"/>
          </a:p>
          <a:p>
            <a:endParaRPr lang="en-GB" sz="1600" dirty="0"/>
          </a:p>
          <a:p>
            <a:pPr marL="0" indent="0">
              <a:buNone/>
            </a:pPr>
            <a:endParaRPr lang="en-US" sz="1600" dirty="0"/>
          </a:p>
        </p:txBody>
      </p:sp>
    </p:spTree>
    <p:extLst>
      <p:ext uri="{BB962C8B-B14F-4D97-AF65-F5344CB8AC3E}">
        <p14:creationId xmlns:p14="http://schemas.microsoft.com/office/powerpoint/2010/main" val="3626984633"/>
      </p:ext>
    </p:extLst>
  </p:cSld>
  <p:clrMapOvr>
    <a:masterClrMapping/>
  </p:clrMapOvr>
  <mc:AlternateContent xmlns:mc="http://schemas.openxmlformats.org/markup-compatibility/2006" xmlns:p14="http://schemas.microsoft.com/office/powerpoint/2010/main">
    <mc:Choice Requires="p14">
      <p:transition spd="slow" p14:dur="2000" advTm="150033"/>
    </mc:Choice>
    <mc:Fallback xmlns="">
      <p:transition spd="slow" advTm="15003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11"/>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5358</Words>
  <Application>Microsoft Macintosh PowerPoint</Application>
  <PresentationFormat>Widescreen</PresentationFormat>
  <Paragraphs>262</Paragraphs>
  <Slides>41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Franklin Gothic Book</vt:lpstr>
      <vt:lpstr>Crop</vt:lpstr>
      <vt:lpstr> Mobile phones and domestic abuse: how mobile phones assist perpetrators in maintaining power and coercive control over current and former partners </vt:lpstr>
      <vt:lpstr>Me and my research.</vt:lpstr>
      <vt:lpstr>Structure of this session</vt:lpstr>
      <vt:lpstr>A theoretical account of coercive control</vt:lpstr>
      <vt:lpstr>PowerPoint Presentation</vt:lpstr>
      <vt:lpstr>What is it?</vt:lpstr>
      <vt:lpstr>Emotional abuse</vt:lpstr>
      <vt:lpstr>French and Raven  </vt:lpstr>
      <vt:lpstr>Coercive control in abusive relationships. </vt:lpstr>
      <vt:lpstr>Who’s reality?</vt:lpstr>
      <vt:lpstr>How perpetrators use mobile phones?</vt:lpstr>
      <vt:lpstr>Significance</vt:lpstr>
      <vt:lpstr>Texting  </vt:lpstr>
      <vt:lpstr>Voice calls </vt:lpstr>
      <vt:lpstr>Recording </vt:lpstr>
      <vt:lpstr>Photos </vt:lpstr>
      <vt:lpstr>Social Media</vt:lpstr>
      <vt:lpstr>Tracking</vt:lpstr>
      <vt:lpstr>It’s hard to stop the abuse. </vt:lpstr>
      <vt:lpstr>Surveillance</vt:lpstr>
      <vt:lpstr>PowerPoint Presentation</vt:lpstr>
      <vt:lpstr>Understanding Survivors’ responses.</vt:lpstr>
      <vt:lpstr>The mobile phone </vt:lpstr>
      <vt:lpstr>Fear</vt:lpstr>
      <vt:lpstr>Entrapment</vt:lpstr>
      <vt:lpstr>Alien will (Stark 2007). </vt:lpstr>
      <vt:lpstr>Who’s reality?  </vt:lpstr>
      <vt:lpstr>Bentham and Foucault</vt:lpstr>
      <vt:lpstr>Bentham’s Panopticon</vt:lpstr>
      <vt:lpstr>Surveillance: a mechanism of control</vt:lpstr>
      <vt:lpstr>Omnipotence.</vt:lpstr>
      <vt:lpstr>Self-surveillance</vt:lpstr>
      <vt:lpstr>Resistance</vt:lpstr>
      <vt:lpstr>Implications for practice.</vt:lpstr>
      <vt:lpstr>How can we use this knowledge?</vt:lpstr>
      <vt:lpstr>Working with the perpetrator</vt:lpstr>
      <vt:lpstr>Working with the survivor</vt:lpstr>
      <vt:lpstr>References</vt:lpstr>
      <vt:lpstr>References. </vt:lpstr>
      <vt:lpstr>References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Mobile phones and domestic abuse: how mobile phones assist perpetrators in maintaining power and coercive control over current and former partners </dc:title>
  <dc:creator>Havard, Tirion</dc:creator>
  <cp:lastModifiedBy>Havard, Tirion</cp:lastModifiedBy>
  <cp:revision>12</cp:revision>
  <dcterms:created xsi:type="dcterms:W3CDTF">2019-11-15T20:03:47Z</dcterms:created>
  <dcterms:modified xsi:type="dcterms:W3CDTF">2019-11-16T18:47:14Z</dcterms:modified>
</cp:coreProperties>
</file>