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slide" Target="slides/slide42.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Speaker Notes: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Figure 1, depicts the Grooming Triangle used by Barnardo’s in their practitioner resources and adapted from Dr Welner, 2013.  The triangle is used to describe 6 stages of grooming within the context of Child Sexual Exploitation which can be undertaken by a solo perpetrator to secure and control a victim in order to cause sexual harm.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Whilst this model has proved useful in terms of understanding the grooming process for individual’s perpetrators of sexual harm,  the model to the right has been designed to help practitioners identify and understand the grooming process within a group context or with multiple perpetrators of harm. This may be in order to facilitate sexual harm through Child Sexual Exploitation, but may also be used to understand peer-to-peer grooming into Radicalisation and Criminal Exploitation.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Resources: A4 Colour print of Figure 2.</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Speaker Notes:</a:t>
            </a:r>
            <a:endParaRPr b="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rPr>
              <a:t>As per Welner 6 stage model, the first and subsequent two features within the peer-to-peer grooming model: </a:t>
            </a:r>
            <a:r>
              <a:rPr b="1" lang="en-GB" sz="1200">
                <a:solidFill>
                  <a:schemeClr val="dk1"/>
                </a:solidFill>
              </a:rPr>
              <a:t>Identify, Gain Trust and Meet a Need </a:t>
            </a:r>
            <a:r>
              <a:rPr lang="en-GB" sz="1200">
                <a:solidFill>
                  <a:schemeClr val="dk1"/>
                </a:solidFill>
              </a:rPr>
              <a:t>remain static, however in this new model offers practitioners (and those who work with young people groomed within a group context) alternative explanations for these features. In particular it is noted that the subjects are </a:t>
            </a:r>
            <a:r>
              <a:rPr i="1" lang="en-GB" sz="1200">
                <a:solidFill>
                  <a:schemeClr val="dk1"/>
                </a:solidFill>
              </a:rPr>
              <a:t>‘likely to already been known to the group…. through friendship or familial ties’.</a:t>
            </a:r>
            <a:endParaRPr i="1" sz="12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rPr>
              <a:t>This may add an additional complication when working with peer-to-peer grooming, as language currently widely used such as </a:t>
            </a:r>
            <a:r>
              <a:rPr b="1" lang="en-GB" sz="1200">
                <a:solidFill>
                  <a:schemeClr val="dk1"/>
                </a:solidFill>
              </a:rPr>
              <a:t>victim</a:t>
            </a:r>
            <a:r>
              <a:rPr lang="en-GB" sz="1200">
                <a:solidFill>
                  <a:schemeClr val="dk1"/>
                </a:solidFill>
              </a:rPr>
              <a:t> and </a:t>
            </a:r>
            <a:r>
              <a:rPr b="1" lang="en-GB" sz="1200">
                <a:solidFill>
                  <a:schemeClr val="dk1"/>
                </a:solidFill>
              </a:rPr>
              <a:t>perpetrator</a:t>
            </a:r>
            <a:r>
              <a:rPr lang="en-GB" sz="1200">
                <a:solidFill>
                  <a:schemeClr val="dk1"/>
                </a:solidFill>
              </a:rPr>
              <a:t> become less useful within this context.  In addition, practitioners need to be mindful when working with young people groomed within a context of familial ties, that these factors and belief systems are likely to be intergenerational which may make any harmful attitudes and narratives more difficult to interrupt.</a:t>
            </a:r>
            <a:endParaRPr sz="12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rPr>
              <a:t>Practitioners working with intergenerational grooming should consider how to dovetail work to manage both intra-familial harm and the risk posed to young people within a group setting.</a:t>
            </a:r>
            <a:endParaRPr sz="12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rPr>
              <a:t>  </a:t>
            </a:r>
            <a:endParaRPr sz="12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GB">
                <a:solidFill>
                  <a:schemeClr val="dk1"/>
                </a:solidFill>
              </a:rPr>
              <a:t>Speakers Notes:</a:t>
            </a:r>
            <a:endParaRPr b="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Whilst the Barnardo's model for children groomed into sexual exploitation suggests that isolation is a key factor in grooming, with the peer-to-peer model, this does not have to be present in order for grooming to occur.</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Young people groomed within a group context may not be </a:t>
            </a:r>
            <a:r>
              <a:rPr lang="en-GB" sz="1200">
                <a:solidFill>
                  <a:schemeClr val="dk1"/>
                </a:solidFill>
              </a:rPr>
              <a:t>isolated from protective networks, instead these may co-exist independent of one other. This may explain why some parents/carers only find out about the grooming their child has experienced outside of their home setting at arrest because social norms within the household are adhered to.</a:t>
            </a:r>
            <a:endParaRPr sz="12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rPr>
              <a:t>This said, it must be acknowledged that at times young people groomed within a group context may be </a:t>
            </a:r>
            <a:r>
              <a:rPr lang="en-GB" sz="1200">
                <a:solidFill>
                  <a:schemeClr val="dk1"/>
                </a:solidFill>
                <a:latin typeface="Calibri"/>
                <a:ea typeface="Calibri"/>
                <a:cs typeface="Calibri"/>
                <a:sym typeface="Calibri"/>
              </a:rPr>
              <a:t>encouraged and even required to sever protective contacts with family and friends and that is almost all cases those who groom assume a pseudo-protective and understanding position.</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GB">
                <a:solidFill>
                  <a:schemeClr val="dk1"/>
                </a:solidFill>
              </a:rPr>
              <a:t>Speakers Notes:</a:t>
            </a:r>
            <a:endParaRPr b="1">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The Peer-to-Peer grooming model identifies </a:t>
            </a:r>
            <a:r>
              <a:rPr b="1" lang="en-GB">
                <a:solidFill>
                  <a:schemeClr val="dk1"/>
                </a:solidFill>
              </a:rPr>
              <a:t>an alternative and new 5</a:t>
            </a:r>
            <a:r>
              <a:rPr b="1" baseline="30000" lang="en-GB" sz="1800">
                <a:solidFill>
                  <a:schemeClr val="dk1"/>
                </a:solidFill>
              </a:rPr>
              <a:t>th</a:t>
            </a:r>
            <a:r>
              <a:rPr b="1" lang="en-GB">
                <a:solidFill>
                  <a:schemeClr val="dk1"/>
                </a:solidFill>
              </a:rPr>
              <a:t> phase in the Grooming process</a:t>
            </a:r>
            <a:r>
              <a:rPr lang="en-GB">
                <a:solidFill>
                  <a:schemeClr val="dk1"/>
                </a:solidFill>
              </a:rPr>
              <a:t>. This is the stage of </a:t>
            </a:r>
            <a:r>
              <a:rPr b="1" lang="en-GB">
                <a:solidFill>
                  <a:schemeClr val="dk1"/>
                </a:solidFill>
              </a:rPr>
              <a:t>Normalisation </a:t>
            </a:r>
            <a:r>
              <a:rPr lang="en-GB">
                <a:solidFill>
                  <a:schemeClr val="dk1"/>
                </a:solidFill>
              </a:rPr>
              <a:t>of harm.</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Within this 5</a:t>
            </a:r>
            <a:r>
              <a:rPr baseline="30000" lang="en-GB" sz="1800">
                <a:solidFill>
                  <a:schemeClr val="dk1"/>
                </a:solidFill>
              </a:rPr>
              <a:t>th</a:t>
            </a:r>
            <a:r>
              <a:rPr lang="en-GB">
                <a:solidFill>
                  <a:schemeClr val="dk1"/>
                </a:solidFill>
              </a:rPr>
              <a:t> stage, those who seek to encourage young people into harmful or exploitative circumstances,  routinely invited to engage in activities or social events from which s/he have previously been excluded. This part of the grooming process </a:t>
            </a:r>
            <a:r>
              <a:rPr b="1" lang="en-GB">
                <a:solidFill>
                  <a:schemeClr val="dk1"/>
                </a:solidFill>
              </a:rPr>
              <a:t>appears to be more powerful and effective if the subjects have been groomed using Isolation (stage 4</a:t>
            </a:r>
            <a:r>
              <a:rPr lang="en-GB">
                <a:solidFill>
                  <a:schemeClr val="dk1"/>
                </a:solidFill>
              </a:rPr>
              <a: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Practitioners should be worried not only about young people who groom other young people into exploitative situations, but must also be concerned with professional systems and services that contribute to the normalisation of the experience of harm. This is most aptly illustrated by the placement of multiple young people in alternative education provision. In this environment, vulnerable young people are connected by the  location of, and their right to receive education. However it is of note and of concern that young people who either may not be known to each-other or maybe part of an excluded cohort of young people from a mainstream setting, can begin to exploit or be exploited together.</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Similarly, and as per the theory used to underpin the contextual approach to safeguarding; in the event young people are exposed to harmful social norms including HSB and weapon carrying – they are likely to adopt these in order to keep themselves safe from harm and gain status. These locations should be given </a:t>
            </a:r>
            <a:r>
              <a:rPr b="1" lang="en-GB">
                <a:solidFill>
                  <a:schemeClr val="dk1"/>
                </a:solidFill>
              </a:rPr>
              <a:t>priority status </a:t>
            </a:r>
            <a:r>
              <a:rPr lang="en-GB">
                <a:solidFill>
                  <a:schemeClr val="dk1"/>
                </a:solidFill>
              </a:rPr>
              <a:t>for  contextual interventions when harm is identified.</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Another complication with the normalisation of harm experienced by young people appears to be the lack of an appropriate response to this from services. Practitioners managing cases where extra-familial harm is a factor must be closely supervised and supported to keep  the levels of risk posed to the subjects at the forefront of any plan or intervention. There is a real risk that practitioners themselves begin to </a:t>
            </a:r>
            <a:r>
              <a:rPr b="1" lang="en-GB">
                <a:solidFill>
                  <a:schemeClr val="dk1"/>
                </a:solidFill>
              </a:rPr>
              <a:t>normalise and therefore minimise</a:t>
            </a:r>
            <a:r>
              <a:rPr lang="en-GB">
                <a:solidFill>
                  <a:schemeClr val="dk1"/>
                </a:solidFill>
              </a:rPr>
              <a:t> harm to young people . This means that the  very services supposed to protect and safeguard them are in danger of normalising the harm they experience and therefore are likely to leave young people with the belief that they  are either responsible for the harm they are subjected to and/or that they should be able to extricate themselves from harmful situations. This facilitates harm continuing or reoccuring.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sz="1200">
                <a:solidFill>
                  <a:schemeClr val="dk1"/>
                </a:solidFill>
              </a:rPr>
              <a:t>Speakers Notes:</a:t>
            </a:r>
            <a:endParaRPr b="1" sz="12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rPr>
              <a:t>This model is being developed to support practitioner understand behaviours of young people who experience peer-to-peer grooming. It is considered particularly useful when thinking about young people groomed into criminality by their friends, associates or family members. This said, it is also thought to assist when thinking about group grooming into other forms of exploitation, including CSE and Radicalisation.</a:t>
            </a:r>
            <a:endParaRPr sz="1200">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sz="1200">
                <a:solidFill>
                  <a:schemeClr val="dk1"/>
                </a:solidFill>
              </a:rPr>
              <a:t>We would like to here your feedback about the application and use within these contexts of harm.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GB" sz="1200">
                <a:solidFill>
                  <a:schemeClr val="dk1"/>
                </a:solidFill>
                <a:latin typeface="Calibri"/>
                <a:ea typeface="Calibri"/>
                <a:cs typeface="Calibri"/>
                <a:sym typeface="Calibri"/>
              </a:rPr>
              <a:t>SN</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GB" sz="1200">
                <a:solidFill>
                  <a:schemeClr val="dk1"/>
                </a:solidFill>
                <a:latin typeface="Calibri"/>
                <a:ea typeface="Calibri"/>
                <a:cs typeface="Calibri"/>
                <a:sym typeface="Calibri"/>
              </a:rPr>
              <a:t>Adaption from Child Protection Conferences;</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GB" sz="1200">
                <a:solidFill>
                  <a:schemeClr val="dk1"/>
                </a:solidFill>
                <a:latin typeface="Calibri"/>
                <a:ea typeface="Calibri"/>
                <a:cs typeface="Calibri"/>
                <a:sym typeface="Calibri"/>
              </a:rPr>
              <a:t>Consideration for the existing framework used in Hackney -  needs to reflect the existing framework for Hackney's Child Protection conferences and follow how assessments are conducted - ie use a hybrid of Signs of Safety model and a strengthening families approach to consider  / record areas of risks, strengths, grey areas, (need more information) and complicating factors.</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GB" sz="1200">
                <a:solidFill>
                  <a:schemeClr val="dk1"/>
                </a:solidFill>
                <a:latin typeface="Calibri"/>
                <a:ea typeface="Calibri"/>
                <a:cs typeface="Calibri"/>
                <a:sym typeface="Calibri"/>
              </a:rPr>
              <a:t>Wanted SWs and professionals to feel comfortable with the framework - in identifying risk etc, but also in the Conference itself, given all the other differences.</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GB" sz="1200">
                <a:solidFill>
                  <a:schemeClr val="dk1"/>
                </a:solidFill>
                <a:latin typeface="Calibri"/>
                <a:ea typeface="Calibri"/>
                <a:cs typeface="Calibri"/>
                <a:sym typeface="Calibri"/>
              </a:rPr>
              <a:t>* Terms of Reference;</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GB" sz="1200">
                <a:solidFill>
                  <a:schemeClr val="dk1"/>
                </a:solidFill>
                <a:latin typeface="Calibri"/>
                <a:ea typeface="Calibri"/>
                <a:cs typeface="Calibri"/>
                <a:sym typeface="Calibri"/>
              </a:rPr>
              <a:t>based of ToR for the existing MAP meetings.  Sent to all invitees, along with the assessment, includes the Working Together amended guidance as well as the aims of the conference:</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GB" sz="1200">
                <a:solidFill>
                  <a:schemeClr val="dk1"/>
                </a:solidFill>
                <a:latin typeface="Calibri"/>
                <a:ea typeface="Calibri"/>
                <a:cs typeface="Calibri"/>
                <a:sym typeface="Calibri"/>
              </a:rPr>
              <a:t>- to bring together a multi agency group of key stakeholders, within a statutory child protection framework, to consider the assessment of extra-familial contexts.</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GB" sz="1200">
                <a:solidFill>
                  <a:schemeClr val="dk1"/>
                </a:solidFill>
                <a:latin typeface="Calibri"/>
                <a:ea typeface="Calibri"/>
                <a:cs typeface="Calibri"/>
                <a:sym typeface="Calibri"/>
              </a:rPr>
              <a:t>- to consider interventions to address risk and build upon the strengths identified, to be tasked to and delivered by Children's social care and partner agencies.</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GB" sz="1200">
                <a:solidFill>
                  <a:schemeClr val="dk1"/>
                </a:solidFill>
                <a:latin typeface="Calibri"/>
                <a:ea typeface="Calibri"/>
                <a:cs typeface="Calibri"/>
                <a:sym typeface="Calibri"/>
              </a:rPr>
              <a:t>- to share intelligence, data analysis and current interventions already in place; define priority areas to respond to risks, build on strengths and intervene effectively with peers,  groups,schools and public space</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GB" sz="1200">
                <a:solidFill>
                  <a:schemeClr val="dk1"/>
                </a:solidFill>
                <a:latin typeface="Calibri"/>
                <a:ea typeface="Calibri"/>
                <a:cs typeface="Calibri"/>
                <a:sym typeface="Calibri"/>
              </a:rPr>
              <a:t>- the need for a meeting akin to a CP Conference which is on a statutory footing, but the current CP Process not being set up to effectively respond to extra-familial risk due to focus upon parenting capacity and need to include new multi-agency partners who are stakeholders who are in a position to create change in a context</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rPr lang="en-GB" sz="1200">
                <a:solidFill>
                  <a:schemeClr val="dk1"/>
                </a:solidFill>
                <a:latin typeface="Calibri"/>
                <a:ea typeface="Calibri"/>
                <a:cs typeface="Calibri"/>
                <a:sym typeface="Calibri"/>
              </a:rPr>
              <a:t>- multi-agency buy in from non traditional partner agencies is an issue to consider</a:t>
            </a:r>
            <a:endParaRPr sz="12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KB</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KB</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KB</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KB</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KB</a:t>
            </a:r>
            <a:endParaRPr/>
          </a:p>
          <a:p>
            <a:pPr indent="0" lvl="0" marL="0" rtl="0" algn="l">
              <a:lnSpc>
                <a:spcPct val="100000"/>
              </a:lnSpc>
              <a:spcBef>
                <a:spcPts val="0"/>
              </a:spcBef>
              <a:spcAft>
                <a:spcPts val="0"/>
              </a:spcAft>
              <a:buSzPts val="1100"/>
              <a:buNone/>
            </a:pPr>
            <a:r>
              <a:rPr lang="en-GB"/>
              <a:t>Neurological and social considerations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1" name="Shape 11"/>
        <p:cNvGrpSpPr/>
        <p:nvPr/>
      </p:nvGrpSpPr>
      <p:grpSpPr>
        <a:xfrm>
          <a:off x="0" y="0"/>
          <a:ext cx="0" cy="0"/>
          <a:chOff x="0" y="0"/>
          <a:chExt cx="0" cy="0"/>
        </a:xfrm>
      </p:grpSpPr>
      <p:sp>
        <p:nvSpPr>
          <p:cNvPr id="12" name="Google Shape;12;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hyperlink" Target="mailto:Contextual.safeguarding@hackney.gov.uk" TargetMode="External"/><Relationship Id="rId5" Type="http://schemas.openxmlformats.org/officeDocument/2006/relationships/hyperlink" Target="http://www.contextualsafeguarding.org.uk/" TargetMode="External"/><Relationship Id="rId6" Type="http://schemas.openxmlformats.org/officeDocument/2006/relationships/image" Target="../media/image14.png"/><Relationship Id="rId7"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55" name="Google Shape;55;p13"/>
          <p:cNvSpPr txBox="1"/>
          <p:nvPr/>
        </p:nvSpPr>
        <p:spPr>
          <a:xfrm>
            <a:off x="894300" y="1325600"/>
            <a:ext cx="7355400" cy="299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800" u="none" cap="none" strike="noStrike">
                <a:solidFill>
                  <a:srgbClr val="0B5394"/>
                </a:solidFill>
                <a:latin typeface="Arial"/>
                <a:ea typeface="Arial"/>
                <a:cs typeface="Arial"/>
                <a:sym typeface="Arial"/>
              </a:rPr>
              <a:t>SKEF: Exploring Gang Culture, Criminal Exploitation, Vulnerability and Violence </a:t>
            </a:r>
            <a:endParaRPr b="1" i="0" sz="1800" u="none" cap="none" strike="noStrike">
              <a:solidFill>
                <a:srgbClr val="0B5394"/>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2nd July 2019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rPr>
              <a:t>PS David Finnegan</a:t>
            </a:r>
            <a:endParaRPr b="1" i="0" sz="1400" u="none" cap="none" strike="noStrike">
              <a:solidFill>
                <a:srgbClr val="000000"/>
              </a:solidFill>
            </a:endParaRPr>
          </a:p>
          <a:p>
            <a:pPr indent="0" lvl="0" marL="0" marR="0" rtl="0" algn="ctr">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Metropolitan Police</a:t>
            </a:r>
            <a:endParaRPr b="0" i="1"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rPr>
              <a:t>Simone Nyarko</a:t>
            </a:r>
            <a:r>
              <a:rPr b="0" i="0" lang="en-GB" sz="1400" u="none" cap="none" strike="noStrike">
                <a:solidFill>
                  <a:srgbClr val="000000"/>
                </a:solidFill>
                <a:latin typeface="Arial"/>
                <a:ea typeface="Arial"/>
                <a:cs typeface="Arial"/>
                <a:sym typeface="Arial"/>
              </a:rPr>
              <a:t> - Practice Development Manager and Training and Development Lead</a:t>
            </a:r>
            <a:r>
              <a:rPr b="0" i="0" lang="en-GB"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rPr>
              <a:t>Kayleigh Broughton </a:t>
            </a:r>
            <a:r>
              <a:rPr b="0" i="0" lang="en-GB" sz="1400" u="none" cap="none" strike="noStrike">
                <a:solidFill>
                  <a:srgbClr val="000000"/>
                </a:solidFill>
                <a:latin typeface="Arial"/>
                <a:ea typeface="Arial"/>
                <a:cs typeface="Arial"/>
                <a:sym typeface="Arial"/>
              </a:rPr>
              <a:t>- Social Worker and Co-Lead for Training and Development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b="0" i="1" lang="en-GB" sz="1400" u="none" cap="none" strike="noStrike">
                <a:solidFill>
                  <a:schemeClr val="dk1"/>
                </a:solidFill>
                <a:latin typeface="Arial"/>
                <a:ea typeface="Arial"/>
                <a:cs typeface="Arial"/>
                <a:sym typeface="Arial"/>
              </a:rPr>
              <a:t>Hackney Contextual Safeguarding Project</a:t>
            </a:r>
            <a:endParaRPr b="0" i="1" sz="1400" u="none" cap="none" strike="noStrike">
              <a:solidFill>
                <a:srgbClr val="000000"/>
              </a:solidFill>
              <a:latin typeface="Arial"/>
              <a:ea typeface="Arial"/>
              <a:cs typeface="Arial"/>
              <a:sym typeface="Arial"/>
            </a:endParaRPr>
          </a:p>
        </p:txBody>
      </p:sp>
      <p:pic>
        <p:nvPicPr>
          <p:cNvPr id="56" name="Google Shape;56;p13"/>
          <p:cNvPicPr preferRelativeResize="0"/>
          <p:nvPr/>
        </p:nvPicPr>
        <p:blipFill>
          <a:blip r:embed="rId4">
            <a:alphaModFix/>
          </a:blip>
          <a:stretch>
            <a:fillRect/>
          </a:stretch>
        </p:blipFill>
        <p:spPr>
          <a:xfrm>
            <a:off x="219475" y="152399"/>
            <a:ext cx="2958324" cy="791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alpha val="34117"/>
          </a:srgbClr>
        </a:solidFill>
      </p:bgPr>
    </p:bg>
    <p:spTree>
      <p:nvGrpSpPr>
        <p:cNvPr id="124" name="Shape 124"/>
        <p:cNvGrpSpPr/>
        <p:nvPr/>
      </p:nvGrpSpPr>
      <p:grpSpPr>
        <a:xfrm>
          <a:off x="0" y="0"/>
          <a:ext cx="0" cy="0"/>
          <a:chOff x="0" y="0"/>
          <a:chExt cx="0" cy="0"/>
        </a:xfrm>
      </p:grpSpPr>
      <p:pic>
        <p:nvPicPr>
          <p:cNvPr id="125" name="Google Shape;125;p22"/>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126" name="Google Shape;126;p22"/>
          <p:cNvSpPr txBox="1"/>
          <p:nvPr>
            <p:ph type="title"/>
          </p:nvPr>
        </p:nvSpPr>
        <p:spPr>
          <a:xfrm>
            <a:off x="3350915" y="262287"/>
            <a:ext cx="248014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County Lines</a:t>
            </a:r>
            <a:br>
              <a:rPr b="1" lang="en-GB">
                <a:solidFill>
                  <a:srgbClr val="0B5394"/>
                </a:solidFill>
              </a:rPr>
            </a:br>
            <a:endParaRPr/>
          </a:p>
        </p:txBody>
      </p:sp>
      <p:sp>
        <p:nvSpPr>
          <p:cNvPr id="127" name="Google Shape;127;p22"/>
          <p:cNvSpPr txBox="1"/>
          <p:nvPr>
            <p:ph idx="1" type="body"/>
          </p:nvPr>
        </p:nvSpPr>
        <p:spPr>
          <a:xfrm>
            <a:off x="311699" y="1054762"/>
            <a:ext cx="8520600" cy="3288097"/>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100"/>
              <a:buNone/>
            </a:pPr>
            <a:r>
              <a:rPr lang="en-GB">
                <a:solidFill>
                  <a:srgbClr val="004C87"/>
                </a:solidFill>
              </a:rPr>
              <a:t>DEFINITION:</a:t>
            </a:r>
            <a:endParaRPr/>
          </a:p>
          <a:p>
            <a:pPr indent="0" lvl="0" marL="0" rtl="0" algn="ctr">
              <a:lnSpc>
                <a:spcPct val="90000"/>
              </a:lnSpc>
              <a:spcBef>
                <a:spcPts val="800"/>
              </a:spcBef>
              <a:spcAft>
                <a:spcPts val="0"/>
              </a:spcAft>
              <a:buClr>
                <a:schemeClr val="dk1"/>
              </a:buClr>
              <a:buSzPts val="2100"/>
              <a:buNone/>
            </a:pPr>
            <a:r>
              <a:rPr lang="en-GB">
                <a:solidFill>
                  <a:srgbClr val="004C87"/>
                </a:solidFill>
              </a:rPr>
              <a:t>“</a:t>
            </a:r>
            <a:r>
              <a:rPr i="1" lang="en-GB">
                <a:solidFill>
                  <a:srgbClr val="004C87"/>
                </a:solidFill>
              </a:rPr>
              <a:t>A system used by criminals based in cities to supply drugs in smaller towns &amp; rural areas.”</a:t>
            </a:r>
            <a:endParaRPr>
              <a:solidFill>
                <a:srgbClr val="004C87"/>
              </a:solidFill>
            </a:endParaRPr>
          </a:p>
          <a:p>
            <a:pPr indent="0" lvl="0" marL="0" rtl="0" algn="l">
              <a:lnSpc>
                <a:spcPct val="90000"/>
              </a:lnSpc>
              <a:spcBef>
                <a:spcPts val="800"/>
              </a:spcBef>
              <a:spcAft>
                <a:spcPts val="0"/>
              </a:spcAft>
              <a:buClr>
                <a:schemeClr val="dk1"/>
              </a:buClr>
              <a:buSzPts val="2100"/>
              <a:buNone/>
            </a:pPr>
            <a:r>
              <a:t/>
            </a:r>
            <a:endParaRPr>
              <a:solidFill>
                <a:srgbClr val="004C87"/>
              </a:solidFill>
            </a:endParaRPr>
          </a:p>
          <a:p>
            <a:pPr indent="-171450" lvl="0" marL="177800" rtl="0" algn="l">
              <a:lnSpc>
                <a:spcPct val="90000"/>
              </a:lnSpc>
              <a:spcBef>
                <a:spcPts val="800"/>
              </a:spcBef>
              <a:spcAft>
                <a:spcPts val="0"/>
              </a:spcAft>
              <a:buClr>
                <a:schemeClr val="dk1"/>
              </a:buClr>
              <a:buSzPts val="2100"/>
              <a:buChar char="•"/>
            </a:pPr>
            <a:r>
              <a:rPr lang="en-GB">
                <a:solidFill>
                  <a:srgbClr val="004C87"/>
                </a:solidFill>
              </a:rPr>
              <a:t>Name used refers to a single phone line used by a particular gang.</a:t>
            </a:r>
            <a:endParaRPr/>
          </a:p>
          <a:p>
            <a:pPr indent="-171450" lvl="0" marL="177800" rtl="0" algn="l">
              <a:lnSpc>
                <a:spcPct val="90000"/>
              </a:lnSpc>
              <a:spcBef>
                <a:spcPts val="800"/>
              </a:spcBef>
              <a:spcAft>
                <a:spcPts val="0"/>
              </a:spcAft>
              <a:buClr>
                <a:schemeClr val="dk1"/>
              </a:buClr>
              <a:buSzPts val="2100"/>
              <a:buChar char="•"/>
            </a:pPr>
            <a:r>
              <a:rPr lang="en-GB">
                <a:solidFill>
                  <a:srgbClr val="004C87"/>
                </a:solidFill>
              </a:rPr>
              <a:t>Organisers operate from a distance outside the affected area using vulnerable people to deliver drugs and move money.</a:t>
            </a:r>
            <a:endParaRPr/>
          </a:p>
          <a:p>
            <a:pPr indent="-171450" lvl="0" marL="177800" rtl="0" algn="l">
              <a:lnSpc>
                <a:spcPct val="90000"/>
              </a:lnSpc>
              <a:spcBef>
                <a:spcPts val="800"/>
              </a:spcBef>
              <a:spcAft>
                <a:spcPts val="0"/>
              </a:spcAft>
              <a:buClr>
                <a:schemeClr val="dk1"/>
              </a:buClr>
              <a:buSzPts val="2100"/>
              <a:buChar char="•"/>
            </a:pPr>
            <a:r>
              <a:rPr lang="en-GB">
                <a:solidFill>
                  <a:srgbClr val="004C87"/>
                </a:solidFill>
              </a:rPr>
              <a:t>Usually the lines are re-supplied from their home area.</a:t>
            </a:r>
            <a:endParaRPr/>
          </a:p>
          <a:p>
            <a:pPr indent="-228600" lvl="0" marL="457200" rtl="0" algn="l">
              <a:lnSpc>
                <a:spcPct val="115000"/>
              </a:lnSpc>
              <a:spcBef>
                <a:spcPts val="0"/>
              </a:spcBef>
              <a:spcAft>
                <a:spcPts val="0"/>
              </a:spcAft>
              <a:buSzPts val="1800"/>
              <a:buNone/>
            </a:pPr>
            <a:r>
              <a:t/>
            </a:r>
            <a:endParaRPr/>
          </a:p>
        </p:txBody>
      </p:sp>
      <p:pic>
        <p:nvPicPr>
          <p:cNvPr id="128" name="Google Shape;128;p22"/>
          <p:cNvPicPr preferRelativeResize="0"/>
          <p:nvPr/>
        </p:nvPicPr>
        <p:blipFill rotWithShape="1">
          <a:blip r:embed="rId4">
            <a:alphaModFix/>
          </a:blip>
          <a:srcRect b="23665" l="5402" r="2244" t="28125"/>
          <a:stretch/>
        </p:blipFill>
        <p:spPr>
          <a:xfrm>
            <a:off x="477225" y="266350"/>
            <a:ext cx="2047425" cy="53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alpha val="34117"/>
          </a:srgbClr>
        </a:solidFill>
      </p:bgPr>
    </p:bg>
    <p:spTree>
      <p:nvGrpSpPr>
        <p:cNvPr id="132" name="Shape 132"/>
        <p:cNvGrpSpPr/>
        <p:nvPr/>
      </p:nvGrpSpPr>
      <p:grpSpPr>
        <a:xfrm>
          <a:off x="0" y="0"/>
          <a:ext cx="0" cy="0"/>
          <a:chOff x="0" y="0"/>
          <a:chExt cx="0" cy="0"/>
        </a:xfrm>
      </p:grpSpPr>
      <p:pic>
        <p:nvPicPr>
          <p:cNvPr id="133" name="Google Shape;133;p23"/>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134" name="Google Shape;134;p23"/>
          <p:cNvSpPr txBox="1"/>
          <p:nvPr>
            <p:ph type="title"/>
          </p:nvPr>
        </p:nvSpPr>
        <p:spPr>
          <a:xfrm>
            <a:off x="2193345" y="262287"/>
            <a:ext cx="479528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Why Have They Developed</a:t>
            </a:r>
            <a:br>
              <a:rPr b="1" lang="en-GB">
                <a:solidFill>
                  <a:srgbClr val="0B5394"/>
                </a:solidFill>
              </a:rPr>
            </a:br>
            <a:endParaRPr/>
          </a:p>
        </p:txBody>
      </p:sp>
      <p:sp>
        <p:nvSpPr>
          <p:cNvPr id="135" name="Google Shape;135;p23"/>
          <p:cNvSpPr txBox="1"/>
          <p:nvPr>
            <p:ph idx="1" type="body"/>
          </p:nvPr>
        </p:nvSpPr>
        <p:spPr>
          <a:xfrm>
            <a:off x="311699" y="1054762"/>
            <a:ext cx="8520600" cy="3288097"/>
          </a:xfrm>
          <a:prstGeom prst="rect">
            <a:avLst/>
          </a:prstGeom>
          <a:noFill/>
          <a:ln>
            <a:noFill/>
          </a:ln>
        </p:spPr>
        <p:txBody>
          <a:bodyPr anchorCtr="0" anchor="t" bIns="91425" lIns="91425" spcFirstLastPara="1" rIns="91425" wrap="square" tIns="91425">
            <a:noAutofit/>
          </a:bodyPr>
          <a:lstStyle/>
          <a:p>
            <a:pPr indent="-177800" lvl="0" marL="177800" rtl="0" algn="l">
              <a:lnSpc>
                <a:spcPct val="70000"/>
              </a:lnSpc>
              <a:spcBef>
                <a:spcPts val="0"/>
              </a:spcBef>
              <a:spcAft>
                <a:spcPts val="0"/>
              </a:spcAft>
              <a:buClr>
                <a:schemeClr val="dk1"/>
              </a:buClr>
              <a:buSzPts val="1800"/>
              <a:buChar char="•"/>
            </a:pPr>
            <a:r>
              <a:rPr lang="en-GB" sz="1500">
                <a:solidFill>
                  <a:srgbClr val="004C87"/>
                </a:solidFill>
              </a:rPr>
              <a:t>MPS have developed an extensive Gangs Strategy and most significant members of the Gangs have been identified</a:t>
            </a:r>
            <a:endParaRPr/>
          </a:p>
          <a:p>
            <a:pPr indent="0" lvl="0" marL="0" rtl="0" algn="l">
              <a:lnSpc>
                <a:spcPct val="70000"/>
              </a:lnSpc>
              <a:spcBef>
                <a:spcPts val="800"/>
              </a:spcBef>
              <a:spcAft>
                <a:spcPts val="0"/>
              </a:spcAft>
              <a:buClr>
                <a:schemeClr val="dk1"/>
              </a:buClr>
              <a:buSzPts val="1800"/>
              <a:buNone/>
            </a:pPr>
            <a:r>
              <a:t/>
            </a:r>
            <a:endParaRPr sz="1500">
              <a:solidFill>
                <a:srgbClr val="004C87"/>
              </a:solidFill>
            </a:endParaRPr>
          </a:p>
          <a:p>
            <a:pPr indent="-177800" lvl="0" marL="177800" rtl="0" algn="l">
              <a:lnSpc>
                <a:spcPct val="70000"/>
              </a:lnSpc>
              <a:spcBef>
                <a:spcPts val="800"/>
              </a:spcBef>
              <a:spcAft>
                <a:spcPts val="0"/>
              </a:spcAft>
              <a:buClr>
                <a:schemeClr val="dk1"/>
              </a:buClr>
              <a:buSzPts val="1800"/>
              <a:buChar char="•"/>
            </a:pPr>
            <a:r>
              <a:rPr lang="en-GB" sz="1500">
                <a:solidFill>
                  <a:srgbClr val="004C87"/>
                </a:solidFill>
              </a:rPr>
              <a:t>County Forces are still developing these strategies due to it being a new issue</a:t>
            </a:r>
            <a:endParaRPr/>
          </a:p>
          <a:p>
            <a:pPr indent="0" lvl="0" marL="0" rtl="0" algn="l">
              <a:lnSpc>
                <a:spcPct val="70000"/>
              </a:lnSpc>
              <a:spcBef>
                <a:spcPts val="800"/>
              </a:spcBef>
              <a:spcAft>
                <a:spcPts val="0"/>
              </a:spcAft>
              <a:buClr>
                <a:schemeClr val="dk1"/>
              </a:buClr>
              <a:buSzPts val="1800"/>
              <a:buNone/>
            </a:pPr>
            <a:r>
              <a:t/>
            </a:r>
            <a:endParaRPr sz="1500">
              <a:solidFill>
                <a:srgbClr val="004C87"/>
              </a:solidFill>
            </a:endParaRPr>
          </a:p>
          <a:p>
            <a:pPr indent="-177800" lvl="0" marL="177800" rtl="0" algn="l">
              <a:lnSpc>
                <a:spcPct val="70000"/>
              </a:lnSpc>
              <a:spcBef>
                <a:spcPts val="800"/>
              </a:spcBef>
              <a:spcAft>
                <a:spcPts val="0"/>
              </a:spcAft>
              <a:buClr>
                <a:schemeClr val="dk1"/>
              </a:buClr>
              <a:buSzPts val="1800"/>
              <a:buChar char="•"/>
            </a:pPr>
            <a:r>
              <a:rPr lang="en-GB" sz="1500">
                <a:solidFill>
                  <a:srgbClr val="004C87"/>
                </a:solidFill>
              </a:rPr>
              <a:t>Numbers of officers in County Forces do not match the MPS</a:t>
            </a:r>
            <a:endParaRPr/>
          </a:p>
          <a:p>
            <a:pPr indent="0" lvl="0" marL="0" rtl="0" algn="l">
              <a:lnSpc>
                <a:spcPct val="70000"/>
              </a:lnSpc>
              <a:spcBef>
                <a:spcPts val="800"/>
              </a:spcBef>
              <a:spcAft>
                <a:spcPts val="0"/>
              </a:spcAft>
              <a:buClr>
                <a:schemeClr val="dk1"/>
              </a:buClr>
              <a:buSzPts val="1800"/>
              <a:buNone/>
            </a:pPr>
            <a:r>
              <a:t/>
            </a:r>
            <a:endParaRPr sz="1500">
              <a:solidFill>
                <a:srgbClr val="004C87"/>
              </a:solidFill>
            </a:endParaRPr>
          </a:p>
          <a:p>
            <a:pPr indent="-177800" lvl="0" marL="177800" rtl="0" algn="l">
              <a:lnSpc>
                <a:spcPct val="70000"/>
              </a:lnSpc>
              <a:spcBef>
                <a:spcPts val="800"/>
              </a:spcBef>
              <a:spcAft>
                <a:spcPts val="0"/>
              </a:spcAft>
              <a:buClr>
                <a:schemeClr val="dk1"/>
              </a:buClr>
              <a:buSzPts val="1800"/>
              <a:buChar char="•"/>
            </a:pPr>
            <a:r>
              <a:rPr lang="en-GB" sz="1500">
                <a:solidFill>
                  <a:srgbClr val="004C87"/>
                </a:solidFill>
              </a:rPr>
              <a:t>Staging areas have been created through re-housing</a:t>
            </a:r>
            <a:endParaRPr/>
          </a:p>
          <a:p>
            <a:pPr indent="0" lvl="0" marL="0" rtl="0" algn="l">
              <a:lnSpc>
                <a:spcPct val="70000"/>
              </a:lnSpc>
              <a:spcBef>
                <a:spcPts val="800"/>
              </a:spcBef>
              <a:spcAft>
                <a:spcPts val="0"/>
              </a:spcAft>
              <a:buClr>
                <a:schemeClr val="dk1"/>
              </a:buClr>
              <a:buSzPts val="1800"/>
              <a:buNone/>
            </a:pPr>
            <a:r>
              <a:t/>
            </a:r>
            <a:endParaRPr sz="1500">
              <a:solidFill>
                <a:srgbClr val="004C87"/>
              </a:solidFill>
            </a:endParaRPr>
          </a:p>
          <a:p>
            <a:pPr indent="-177800" lvl="0" marL="177800" rtl="0" algn="l">
              <a:lnSpc>
                <a:spcPct val="70000"/>
              </a:lnSpc>
              <a:spcBef>
                <a:spcPts val="800"/>
              </a:spcBef>
              <a:spcAft>
                <a:spcPts val="0"/>
              </a:spcAft>
              <a:buClr>
                <a:schemeClr val="dk1"/>
              </a:buClr>
              <a:buSzPts val="1800"/>
              <a:buChar char="•"/>
            </a:pPr>
            <a:r>
              <a:rPr lang="en-GB" sz="1500">
                <a:solidFill>
                  <a:srgbClr val="004C87"/>
                </a:solidFill>
              </a:rPr>
              <a:t>Risk to their business is greatly reduced, easier to move around and increases their client base</a:t>
            </a:r>
            <a:endParaRPr/>
          </a:p>
          <a:p>
            <a:pPr indent="0" lvl="0" marL="0" rtl="0" algn="l">
              <a:lnSpc>
                <a:spcPct val="70000"/>
              </a:lnSpc>
              <a:spcBef>
                <a:spcPts val="800"/>
              </a:spcBef>
              <a:spcAft>
                <a:spcPts val="0"/>
              </a:spcAft>
              <a:buClr>
                <a:schemeClr val="dk1"/>
              </a:buClr>
              <a:buSzPts val="1800"/>
              <a:buNone/>
            </a:pPr>
            <a:r>
              <a:t/>
            </a:r>
            <a:endParaRPr sz="1500">
              <a:solidFill>
                <a:srgbClr val="004C87"/>
              </a:solidFill>
            </a:endParaRPr>
          </a:p>
          <a:p>
            <a:pPr indent="-177800" lvl="0" marL="177800" rtl="0" algn="l">
              <a:lnSpc>
                <a:spcPct val="70000"/>
              </a:lnSpc>
              <a:spcBef>
                <a:spcPts val="800"/>
              </a:spcBef>
              <a:spcAft>
                <a:spcPts val="0"/>
              </a:spcAft>
              <a:buClr>
                <a:schemeClr val="dk1"/>
              </a:buClr>
              <a:buSzPts val="1800"/>
              <a:buChar char="•"/>
            </a:pPr>
            <a:r>
              <a:rPr lang="en-GB" sz="1500">
                <a:solidFill>
                  <a:srgbClr val="004C87"/>
                </a:solidFill>
              </a:rPr>
              <a:t>Altercations with rival gangs are avoided</a:t>
            </a:r>
            <a:endParaRPr/>
          </a:p>
          <a:p>
            <a:pPr indent="-228600" lvl="0" marL="457200" rtl="0" algn="l">
              <a:lnSpc>
                <a:spcPct val="115000"/>
              </a:lnSpc>
              <a:spcBef>
                <a:spcPts val="0"/>
              </a:spcBef>
              <a:spcAft>
                <a:spcPts val="0"/>
              </a:spcAft>
              <a:buSzPts val="1800"/>
              <a:buNone/>
            </a:pPr>
            <a:r>
              <a:t/>
            </a:r>
            <a:endParaRPr/>
          </a:p>
        </p:txBody>
      </p:sp>
      <p:pic>
        <p:nvPicPr>
          <p:cNvPr id="136" name="Google Shape;136;p23"/>
          <p:cNvPicPr preferRelativeResize="0"/>
          <p:nvPr/>
        </p:nvPicPr>
        <p:blipFill>
          <a:blip r:embed="rId4">
            <a:alphaModFix/>
          </a:blip>
          <a:stretch>
            <a:fillRect/>
          </a:stretch>
        </p:blipFill>
        <p:spPr>
          <a:xfrm>
            <a:off x="357350" y="10250"/>
            <a:ext cx="1821050" cy="910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24"/>
          <p:cNvPicPr preferRelativeResize="0"/>
          <p:nvPr/>
        </p:nvPicPr>
        <p:blipFill rotWithShape="1">
          <a:blip r:embed="rId3">
            <a:alphaModFix/>
          </a:blip>
          <a:srcRect b="0" l="0" r="0" t="0"/>
          <a:stretch/>
        </p:blipFill>
        <p:spPr>
          <a:xfrm>
            <a:off x="7090475" y="333700"/>
            <a:ext cx="1440625" cy="382592"/>
          </a:xfrm>
          <a:prstGeom prst="rect">
            <a:avLst/>
          </a:prstGeom>
          <a:noFill/>
          <a:ln>
            <a:noFill/>
          </a:ln>
        </p:spPr>
      </p:pic>
      <p:sp>
        <p:nvSpPr>
          <p:cNvPr id="142" name="Google Shape;142;p24"/>
          <p:cNvSpPr txBox="1"/>
          <p:nvPr/>
        </p:nvSpPr>
        <p:spPr>
          <a:xfrm>
            <a:off x="239025" y="1769500"/>
            <a:ext cx="8253900" cy="126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E06666"/>
                </a:solidFill>
                <a:latin typeface="Arial"/>
                <a:ea typeface="Arial"/>
                <a:cs typeface="Arial"/>
                <a:sym typeface="Arial"/>
              </a:rPr>
              <a:t>Break - 10 minutes</a:t>
            </a:r>
            <a:endParaRPr b="0" i="0" sz="6000" u="none" cap="none" strike="noStrike">
              <a:solidFill>
                <a:srgbClr val="E06666"/>
              </a:solidFill>
              <a:latin typeface="Arial"/>
              <a:ea typeface="Arial"/>
              <a:cs typeface="Arial"/>
              <a:sym typeface="Arial"/>
            </a:endParaRPr>
          </a:p>
        </p:txBody>
      </p:sp>
      <p:pic>
        <p:nvPicPr>
          <p:cNvPr id="143" name="Google Shape;143;p24"/>
          <p:cNvPicPr preferRelativeResize="0"/>
          <p:nvPr/>
        </p:nvPicPr>
        <p:blipFill>
          <a:blip r:embed="rId4">
            <a:alphaModFix/>
          </a:blip>
          <a:stretch>
            <a:fillRect/>
          </a:stretch>
        </p:blipFill>
        <p:spPr>
          <a:xfrm>
            <a:off x="219475" y="152399"/>
            <a:ext cx="3421648" cy="915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0F51">
            <a:alpha val="9803"/>
          </a:srgbClr>
        </a:solidFill>
      </p:bgPr>
    </p:bg>
    <p:spTree>
      <p:nvGrpSpPr>
        <p:cNvPr id="147" name="Shape 147"/>
        <p:cNvGrpSpPr/>
        <p:nvPr/>
      </p:nvGrpSpPr>
      <p:grpSpPr>
        <a:xfrm>
          <a:off x="0" y="0"/>
          <a:ext cx="0" cy="0"/>
          <a:chOff x="0" y="0"/>
          <a:chExt cx="0" cy="0"/>
        </a:xfrm>
      </p:grpSpPr>
      <p:pic>
        <p:nvPicPr>
          <p:cNvPr id="148" name="Google Shape;148;p25"/>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149" name="Google Shape;149;p25"/>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150" name="Google Shape;150;p25"/>
          <p:cNvSpPr txBox="1"/>
          <p:nvPr/>
        </p:nvSpPr>
        <p:spPr>
          <a:xfrm>
            <a:off x="420875" y="1071750"/>
            <a:ext cx="8216100" cy="3000000"/>
          </a:xfrm>
          <a:prstGeom prst="rect">
            <a:avLst/>
          </a:prstGeom>
          <a:noFill/>
          <a:ln>
            <a:noFill/>
          </a:ln>
        </p:spPr>
        <p:txBody>
          <a:bodyPr anchorCtr="0" anchor="t" bIns="91425" lIns="91425" spcFirstLastPara="1" rIns="91425" wrap="square" tIns="91425">
            <a:noAutofit/>
          </a:bodyPr>
          <a:lstStyle/>
          <a:p>
            <a:pPr indent="-342900" lvl="0" marL="457200" marR="0" rtl="0" algn="just">
              <a:lnSpc>
                <a:spcPct val="12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Hackney awarded DfE innovation bid to develop a Contextual Safeguarding approach.</a:t>
            </a:r>
            <a:endParaRPr b="0" i="0" sz="1800" u="none" cap="none" strike="noStrike">
              <a:solidFill>
                <a:schemeClr val="dk1"/>
              </a:solidFill>
              <a:latin typeface="Arial"/>
              <a:ea typeface="Arial"/>
              <a:cs typeface="Arial"/>
              <a:sym typeface="Arial"/>
            </a:endParaRPr>
          </a:p>
          <a:p>
            <a:pPr indent="0" lvl="0" marL="914400" marR="0" rtl="0" algn="just">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just">
              <a:lnSpc>
                <a:spcPct val="12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Two year project in partnership with the University of Bedfordshire (UoB)</a:t>
            </a:r>
            <a:endParaRPr b="0" i="0" sz="1800" u="none" cap="none" strike="noStrike">
              <a:solidFill>
                <a:schemeClr val="dk1"/>
              </a:solidFill>
              <a:latin typeface="Arial"/>
              <a:ea typeface="Arial"/>
              <a:cs typeface="Arial"/>
              <a:sym typeface="Arial"/>
            </a:endParaRPr>
          </a:p>
          <a:p>
            <a:pPr indent="0" lvl="0" marL="457200" marR="0" rtl="0" algn="just">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just">
              <a:lnSpc>
                <a:spcPct val="12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Supported through a ‘Contextual Safeguarding’ project team including Hackney staff and researchers from the UoB.</a:t>
            </a:r>
            <a:endParaRPr b="0" i="0" sz="1800" u="none" cap="none" strike="noStrike">
              <a:solidFill>
                <a:schemeClr val="dk1"/>
              </a:solidFill>
              <a:latin typeface="Arial"/>
              <a:ea typeface="Arial"/>
              <a:cs typeface="Arial"/>
              <a:sym typeface="Arial"/>
            </a:endParaRPr>
          </a:p>
          <a:p>
            <a:pPr indent="0" lvl="0" marL="457200" marR="0" rtl="0" algn="just">
              <a:lnSpc>
                <a:spcPct val="12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just">
              <a:lnSpc>
                <a:spcPct val="12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Aim to develop interventions to identify and intervene with extra-familial risks, working with the wider context in which these risks arise.</a:t>
            </a:r>
            <a:endParaRPr b="0" i="0" sz="1800" u="none" cap="none" strike="noStrike">
              <a:solidFill>
                <a:schemeClr val="dk1"/>
              </a:solidFill>
              <a:latin typeface="Arial"/>
              <a:ea typeface="Arial"/>
              <a:cs typeface="Arial"/>
              <a:sym typeface="Arial"/>
            </a:endParaRPr>
          </a:p>
        </p:txBody>
      </p:sp>
      <p:sp>
        <p:nvSpPr>
          <p:cNvPr id="151" name="Google Shape;151;p25"/>
          <p:cNvSpPr txBox="1"/>
          <p:nvPr/>
        </p:nvSpPr>
        <p:spPr>
          <a:xfrm>
            <a:off x="1932125" y="273350"/>
            <a:ext cx="5193600" cy="63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741B47"/>
                </a:solidFill>
                <a:latin typeface="Arial"/>
                <a:ea typeface="Arial"/>
                <a:cs typeface="Arial"/>
                <a:sym typeface="Arial"/>
              </a:rPr>
              <a:t>Background - DfE Innovation Bid </a:t>
            </a:r>
            <a:endParaRPr b="1" i="0" sz="2400" u="none" cap="none" strike="noStrike">
              <a:solidFill>
                <a:srgbClr val="741B47"/>
              </a:solidFill>
              <a:latin typeface="Arial"/>
              <a:ea typeface="Arial"/>
              <a:cs typeface="Arial"/>
              <a:sym typeface="Arial"/>
            </a:endParaRPr>
          </a:p>
        </p:txBody>
      </p:sp>
      <p:pic>
        <p:nvPicPr>
          <p:cNvPr id="152" name="Google Shape;152;p25"/>
          <p:cNvPicPr preferRelativeResize="0"/>
          <p:nvPr/>
        </p:nvPicPr>
        <p:blipFill rotWithShape="1">
          <a:blip r:embed="rId5">
            <a:alphaModFix/>
          </a:blip>
          <a:srcRect b="0" l="0" r="0" t="0"/>
          <a:stretch/>
        </p:blipFill>
        <p:spPr>
          <a:xfrm>
            <a:off x="0" y="4232972"/>
            <a:ext cx="9143999" cy="9105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DA23">
            <a:alpha val="17647"/>
          </a:srgbClr>
        </a:solidFill>
      </p:bgPr>
    </p:bg>
    <p:spTree>
      <p:nvGrpSpPr>
        <p:cNvPr id="156" name="Shape 156"/>
        <p:cNvGrpSpPr/>
        <p:nvPr/>
      </p:nvGrpSpPr>
      <p:grpSpPr>
        <a:xfrm>
          <a:off x="0" y="0"/>
          <a:ext cx="0" cy="0"/>
          <a:chOff x="0" y="0"/>
          <a:chExt cx="0" cy="0"/>
        </a:xfrm>
      </p:grpSpPr>
      <p:pic>
        <p:nvPicPr>
          <p:cNvPr id="157" name="Google Shape;157;p26"/>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158" name="Google Shape;158;p26"/>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159" name="Google Shape;159;p26"/>
          <p:cNvSpPr txBox="1"/>
          <p:nvPr/>
        </p:nvSpPr>
        <p:spPr>
          <a:xfrm>
            <a:off x="765200" y="1779075"/>
            <a:ext cx="7795500" cy="91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https://www.contextualsafeguarding.org.uk/audit-toolkit/introduction/theoretical-underpinning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6"/>
          <p:cNvSpPr txBox="1"/>
          <p:nvPr/>
        </p:nvSpPr>
        <p:spPr>
          <a:xfrm>
            <a:off x="1989499" y="459175"/>
            <a:ext cx="5518800" cy="48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BF9000"/>
                </a:solidFill>
                <a:latin typeface="Arial"/>
                <a:ea typeface="Arial"/>
                <a:cs typeface="Arial"/>
                <a:sym typeface="Arial"/>
              </a:rPr>
              <a:t>Theoretical framework: Bourdieu</a:t>
            </a:r>
            <a:endParaRPr b="1" i="0" sz="2400" u="none" cap="none" strike="noStrike">
              <a:solidFill>
                <a:srgbClr val="BF9000"/>
              </a:solidFill>
              <a:latin typeface="Arial"/>
              <a:ea typeface="Arial"/>
              <a:cs typeface="Arial"/>
              <a:sym typeface="Arial"/>
            </a:endParaRPr>
          </a:p>
        </p:txBody>
      </p:sp>
      <p:pic>
        <p:nvPicPr>
          <p:cNvPr id="161" name="Google Shape;161;p26"/>
          <p:cNvPicPr preferRelativeResize="0"/>
          <p:nvPr/>
        </p:nvPicPr>
        <p:blipFill rotWithShape="1">
          <a:blip r:embed="rId5">
            <a:alphaModFix/>
          </a:blip>
          <a:srcRect b="0" l="0" r="0" t="0"/>
          <a:stretch/>
        </p:blipFill>
        <p:spPr>
          <a:xfrm>
            <a:off x="0" y="4232972"/>
            <a:ext cx="9143999" cy="9105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50B577">
            <a:alpha val="15686"/>
          </a:srgbClr>
        </a:solidFill>
      </p:bgPr>
    </p:bg>
    <p:spTree>
      <p:nvGrpSpPr>
        <p:cNvPr id="165" name="Shape 165"/>
        <p:cNvGrpSpPr/>
        <p:nvPr/>
      </p:nvGrpSpPr>
      <p:grpSpPr>
        <a:xfrm>
          <a:off x="0" y="0"/>
          <a:ext cx="0" cy="0"/>
          <a:chOff x="0" y="0"/>
          <a:chExt cx="0" cy="0"/>
        </a:xfrm>
      </p:grpSpPr>
      <p:pic>
        <p:nvPicPr>
          <p:cNvPr id="166" name="Google Shape;166;p27"/>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167" name="Google Shape;167;p27"/>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168" name="Google Shape;168;p27"/>
          <p:cNvSpPr txBox="1"/>
          <p:nvPr/>
        </p:nvSpPr>
        <p:spPr>
          <a:xfrm>
            <a:off x="528000" y="466650"/>
            <a:ext cx="8136300" cy="59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2000" u="none" cap="none" strike="noStrike">
                <a:solidFill>
                  <a:srgbClr val="38761D"/>
                </a:solidFill>
                <a:latin typeface="Arial"/>
                <a:ea typeface="Arial"/>
                <a:cs typeface="Arial"/>
                <a:sym typeface="Arial"/>
              </a:rPr>
              <a:t>The Scale of Peer-on-Peer Abuse</a:t>
            </a:r>
            <a:endParaRPr b="1" i="0" sz="2000" u="none" cap="none" strike="noStrike">
              <a:solidFill>
                <a:srgbClr val="38761D"/>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1" i="0" sz="2600" u="none" cap="none" strike="noStrike">
              <a:solidFill>
                <a:srgbClr val="BF9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1" i="0" sz="2600" u="none" cap="none" strike="noStrike">
              <a:solidFill>
                <a:srgbClr val="338078"/>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00"/>
              <a:buFont typeface="Arial"/>
              <a:buNone/>
            </a:pPr>
            <a:r>
              <a:t/>
            </a:r>
            <a:endParaRPr b="1" i="0" sz="2600" u="none" cap="none" strike="noStrike">
              <a:solidFill>
                <a:srgbClr val="338078"/>
              </a:solidFill>
              <a:latin typeface="Arial"/>
              <a:ea typeface="Arial"/>
              <a:cs typeface="Arial"/>
              <a:sym typeface="Arial"/>
            </a:endParaRPr>
          </a:p>
        </p:txBody>
      </p:sp>
      <p:sp>
        <p:nvSpPr>
          <p:cNvPr id="169" name="Google Shape;169;p27"/>
          <p:cNvSpPr txBox="1"/>
          <p:nvPr/>
        </p:nvSpPr>
        <p:spPr>
          <a:xfrm>
            <a:off x="444475" y="1158900"/>
            <a:ext cx="8136300" cy="23283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15000"/>
              </a:lnSpc>
              <a:spcBef>
                <a:spcPts val="1000"/>
              </a:spcBef>
              <a:spcAft>
                <a:spcPts val="0"/>
              </a:spcAft>
              <a:buClr>
                <a:srgbClr val="212121"/>
              </a:buClr>
              <a:buSzPts val="1100"/>
              <a:buFont typeface="Arial"/>
              <a:buChar char="★"/>
            </a:pPr>
            <a:r>
              <a:rPr b="0" i="0" lang="en-GB" sz="1100" u="none" cap="none" strike="noStrike">
                <a:solidFill>
                  <a:srgbClr val="212121"/>
                </a:solidFill>
                <a:latin typeface="Arial"/>
                <a:ea typeface="Arial"/>
                <a:cs typeface="Arial"/>
                <a:sym typeface="Arial"/>
              </a:rPr>
              <a:t>1/3 identified cases in England and Wales, 55% in London</a:t>
            </a:r>
            <a:endParaRPr b="0" i="0" sz="1100" u="none" cap="none" strike="noStrike">
              <a:solidFill>
                <a:srgbClr val="212121"/>
              </a:solidFill>
              <a:latin typeface="Arial"/>
              <a:ea typeface="Arial"/>
              <a:cs typeface="Arial"/>
              <a:sym typeface="Arial"/>
            </a:endParaRPr>
          </a:p>
          <a:p>
            <a:pPr indent="-298450" lvl="0" marL="457200" marR="0" rtl="0" algn="l">
              <a:lnSpc>
                <a:spcPct val="115000"/>
              </a:lnSpc>
              <a:spcBef>
                <a:spcPts val="0"/>
              </a:spcBef>
              <a:spcAft>
                <a:spcPts val="0"/>
              </a:spcAft>
              <a:buClr>
                <a:srgbClr val="212121"/>
              </a:buClr>
              <a:buSzPts val="1100"/>
              <a:buFont typeface="Arial"/>
              <a:buChar char="★"/>
            </a:pPr>
            <a:r>
              <a:rPr b="0" i="0" lang="en-GB" sz="1100" u="none" cap="none" strike="noStrike">
                <a:solidFill>
                  <a:srgbClr val="212121"/>
                </a:solidFill>
                <a:latin typeface="Arial"/>
                <a:ea typeface="Arial"/>
                <a:cs typeface="Arial"/>
                <a:sym typeface="Arial"/>
              </a:rPr>
              <a:t>Recorded cases of children committing sexual offences against other children have risen by 78% in England and Wales between 2013 and 2016 (Barnardo’s, 2017) </a:t>
            </a:r>
            <a:br>
              <a:rPr b="0" i="0" lang="en-GB" sz="1100" u="none" cap="none" strike="noStrike">
                <a:solidFill>
                  <a:srgbClr val="212121"/>
                </a:solidFill>
                <a:latin typeface="Arial"/>
                <a:ea typeface="Arial"/>
                <a:cs typeface="Arial"/>
                <a:sym typeface="Arial"/>
              </a:rPr>
            </a:br>
            <a:endParaRPr b="0" i="0" sz="1100" u="none" cap="none" strike="noStrike">
              <a:solidFill>
                <a:srgbClr val="212121"/>
              </a:solidFill>
              <a:latin typeface="Arial"/>
              <a:ea typeface="Arial"/>
              <a:cs typeface="Arial"/>
              <a:sym typeface="Arial"/>
            </a:endParaRPr>
          </a:p>
          <a:p>
            <a:pPr indent="-298450" lvl="0" marL="457200" marR="0" rtl="0" algn="l">
              <a:lnSpc>
                <a:spcPct val="115000"/>
              </a:lnSpc>
              <a:spcBef>
                <a:spcPts val="0"/>
              </a:spcBef>
              <a:spcAft>
                <a:spcPts val="0"/>
              </a:spcAft>
              <a:buClr>
                <a:srgbClr val="212121"/>
              </a:buClr>
              <a:buSzPts val="1100"/>
              <a:buFont typeface="Arial"/>
              <a:buChar char="★"/>
            </a:pPr>
            <a:r>
              <a:rPr b="0" i="0" lang="en-GB" sz="1100" u="none" cap="none" strike="noStrike">
                <a:solidFill>
                  <a:srgbClr val="212121"/>
                </a:solidFill>
                <a:latin typeface="Arial"/>
                <a:ea typeface="Arial"/>
                <a:cs typeface="Arial"/>
                <a:sym typeface="Arial"/>
              </a:rPr>
              <a:t>When surveyed, a quarter of girls and 18% of boys report experience some kind of physical violence from a partner (Barter, et al., 2009)</a:t>
            </a:r>
            <a:br>
              <a:rPr b="0" i="0" lang="en-GB" sz="1100" u="none" cap="none" strike="noStrike">
                <a:solidFill>
                  <a:srgbClr val="212121"/>
                </a:solidFill>
                <a:latin typeface="Arial"/>
                <a:ea typeface="Arial"/>
                <a:cs typeface="Arial"/>
                <a:sym typeface="Arial"/>
              </a:rPr>
            </a:br>
            <a:endParaRPr b="0" i="0" sz="1100" u="none" cap="none" strike="noStrike">
              <a:solidFill>
                <a:srgbClr val="212121"/>
              </a:solidFill>
              <a:latin typeface="Arial"/>
              <a:ea typeface="Arial"/>
              <a:cs typeface="Arial"/>
              <a:sym typeface="Arial"/>
            </a:endParaRPr>
          </a:p>
          <a:p>
            <a:pPr indent="-298450" lvl="0" marL="457200" marR="0" rtl="0" algn="l">
              <a:lnSpc>
                <a:spcPct val="115000"/>
              </a:lnSpc>
              <a:spcBef>
                <a:spcPts val="0"/>
              </a:spcBef>
              <a:spcAft>
                <a:spcPts val="0"/>
              </a:spcAft>
              <a:buClr>
                <a:srgbClr val="212121"/>
              </a:buClr>
              <a:buSzPts val="1100"/>
              <a:buFont typeface="Arial"/>
              <a:buChar char="★"/>
            </a:pPr>
            <a:r>
              <a:rPr b="0" i="0" lang="en-GB" sz="1100" u="none" cap="none" strike="noStrike">
                <a:solidFill>
                  <a:srgbClr val="212121"/>
                </a:solidFill>
                <a:latin typeface="Arial"/>
                <a:ea typeface="Arial"/>
                <a:cs typeface="Arial"/>
                <a:sym typeface="Arial"/>
              </a:rPr>
              <a:t>Between 30 and 70% of young women report encountering sexual harassment in school (EVAW, 2010; GirlGuiding UK, 2014) </a:t>
            </a:r>
            <a:br>
              <a:rPr b="0" i="0" lang="en-GB" sz="1100" u="none" cap="none" strike="noStrike">
                <a:solidFill>
                  <a:srgbClr val="212121"/>
                </a:solidFill>
                <a:latin typeface="Arial"/>
                <a:ea typeface="Arial"/>
                <a:cs typeface="Arial"/>
                <a:sym typeface="Arial"/>
              </a:rPr>
            </a:br>
            <a:endParaRPr b="0" i="0" sz="1100" u="none" cap="none" strike="noStrike">
              <a:solidFill>
                <a:srgbClr val="212121"/>
              </a:solidFill>
              <a:latin typeface="Arial"/>
              <a:ea typeface="Arial"/>
              <a:cs typeface="Arial"/>
              <a:sym typeface="Arial"/>
            </a:endParaRPr>
          </a:p>
          <a:p>
            <a:pPr indent="-298450" lvl="0" marL="457200" marR="0" rtl="0" algn="l">
              <a:lnSpc>
                <a:spcPct val="115000"/>
              </a:lnSpc>
              <a:spcBef>
                <a:spcPts val="0"/>
              </a:spcBef>
              <a:spcAft>
                <a:spcPts val="0"/>
              </a:spcAft>
              <a:buClr>
                <a:srgbClr val="212121"/>
              </a:buClr>
              <a:buSzPts val="1100"/>
              <a:buFont typeface="Arial"/>
              <a:buChar char="★"/>
            </a:pPr>
            <a:r>
              <a:rPr b="0" i="0" lang="en-GB" sz="1100" u="none" cap="none" strike="noStrike">
                <a:solidFill>
                  <a:srgbClr val="212121"/>
                </a:solidFill>
                <a:latin typeface="Arial"/>
                <a:ea typeface="Arial"/>
                <a:cs typeface="Arial"/>
                <a:sym typeface="Arial"/>
              </a:rPr>
              <a:t>10-15 year olds in 2013 were estimated to have experienced 465,000 incidents of violent crime, 79% of which had been perpetrated by someone also aged 10-15 (ONS, 2015)</a:t>
            </a:r>
            <a:br>
              <a:rPr b="0" i="0" lang="en-GB" sz="1100" u="none" cap="none" strike="noStrike">
                <a:solidFill>
                  <a:srgbClr val="212121"/>
                </a:solidFill>
                <a:latin typeface="Arial"/>
                <a:ea typeface="Arial"/>
                <a:cs typeface="Arial"/>
                <a:sym typeface="Arial"/>
              </a:rPr>
            </a:br>
            <a:endParaRPr b="0" i="0" sz="1100" u="none" cap="none" strike="noStrike">
              <a:solidFill>
                <a:srgbClr val="212121"/>
              </a:solidFill>
              <a:latin typeface="Arial"/>
              <a:ea typeface="Arial"/>
              <a:cs typeface="Arial"/>
              <a:sym typeface="Arial"/>
            </a:endParaRPr>
          </a:p>
          <a:p>
            <a:pPr indent="-298450" lvl="0" marL="457200" marR="0" rtl="0" algn="l">
              <a:lnSpc>
                <a:spcPct val="115000"/>
              </a:lnSpc>
              <a:spcBef>
                <a:spcPts val="0"/>
              </a:spcBef>
              <a:spcAft>
                <a:spcPts val="0"/>
              </a:spcAft>
              <a:buClr>
                <a:srgbClr val="212121"/>
              </a:buClr>
              <a:buSzPts val="1100"/>
              <a:buFont typeface="Arial"/>
              <a:buChar char="★"/>
            </a:pPr>
            <a:r>
              <a:rPr b="0" i="0" lang="en-GB" sz="1100" u="none" cap="none" strike="noStrike">
                <a:solidFill>
                  <a:srgbClr val="212121"/>
                </a:solidFill>
                <a:latin typeface="Arial"/>
                <a:ea typeface="Arial"/>
                <a:cs typeface="Arial"/>
                <a:sym typeface="Arial"/>
              </a:rPr>
              <a:t>A survey of adult survivors of child sexual abuse in England in Wales in  2011 founds that around two thirds had been abused by a young person and not an adult (Radford, et al., 2011). </a:t>
            </a:r>
            <a:endParaRPr b="0" i="0" sz="1100" u="none" cap="none" strike="noStrike">
              <a:solidFill>
                <a:srgbClr val="212121"/>
              </a:solidFill>
              <a:latin typeface="Arial"/>
              <a:ea typeface="Arial"/>
              <a:cs typeface="Arial"/>
              <a:sym typeface="Arial"/>
            </a:endParaRPr>
          </a:p>
        </p:txBody>
      </p:sp>
      <p:pic>
        <p:nvPicPr>
          <p:cNvPr id="170" name="Google Shape;170;p27"/>
          <p:cNvPicPr preferRelativeResize="0"/>
          <p:nvPr/>
        </p:nvPicPr>
        <p:blipFill rotWithShape="1">
          <a:blip r:embed="rId5">
            <a:alphaModFix/>
          </a:blip>
          <a:srcRect b="0" l="0" r="0" t="0"/>
          <a:stretch/>
        </p:blipFill>
        <p:spPr>
          <a:xfrm>
            <a:off x="0" y="4232972"/>
            <a:ext cx="9143999" cy="910528"/>
          </a:xfrm>
          <a:prstGeom prst="rect">
            <a:avLst/>
          </a:prstGeom>
          <a:noFill/>
          <a:ln>
            <a:noFill/>
          </a:ln>
        </p:spPr>
      </p:pic>
      <p:pic>
        <p:nvPicPr>
          <p:cNvPr id="171" name="Google Shape;171;p27"/>
          <p:cNvPicPr preferRelativeResize="0"/>
          <p:nvPr/>
        </p:nvPicPr>
        <p:blipFill rotWithShape="1">
          <a:blip r:embed="rId6">
            <a:alphaModFix/>
          </a:blip>
          <a:srcRect b="0" l="0" r="0" t="0"/>
          <a:stretch/>
        </p:blipFill>
        <p:spPr>
          <a:xfrm>
            <a:off x="0" y="4350100"/>
            <a:ext cx="3667125" cy="676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alpha val="34117"/>
          </a:srgbClr>
        </a:solidFill>
      </p:bgPr>
    </p:bg>
    <p:spTree>
      <p:nvGrpSpPr>
        <p:cNvPr id="175" name="Shape 175"/>
        <p:cNvGrpSpPr/>
        <p:nvPr/>
      </p:nvGrpSpPr>
      <p:grpSpPr>
        <a:xfrm>
          <a:off x="0" y="0"/>
          <a:ext cx="0" cy="0"/>
          <a:chOff x="0" y="0"/>
          <a:chExt cx="0" cy="0"/>
        </a:xfrm>
      </p:grpSpPr>
      <p:pic>
        <p:nvPicPr>
          <p:cNvPr id="176" name="Google Shape;176;p28"/>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177" name="Google Shape;177;p28"/>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pic>
        <p:nvPicPr>
          <p:cNvPr id="178" name="Google Shape;178;p28"/>
          <p:cNvPicPr preferRelativeResize="0"/>
          <p:nvPr/>
        </p:nvPicPr>
        <p:blipFill rotWithShape="1">
          <a:blip r:embed="rId5">
            <a:alphaModFix/>
          </a:blip>
          <a:srcRect b="0" l="0" r="0" t="0"/>
          <a:stretch/>
        </p:blipFill>
        <p:spPr>
          <a:xfrm>
            <a:off x="0" y="4232972"/>
            <a:ext cx="9143999" cy="910528"/>
          </a:xfrm>
          <a:prstGeom prst="rect">
            <a:avLst/>
          </a:prstGeom>
          <a:noFill/>
          <a:ln>
            <a:noFill/>
          </a:ln>
        </p:spPr>
      </p:pic>
      <p:sp>
        <p:nvSpPr>
          <p:cNvPr id="179" name="Google Shape;179;p28"/>
          <p:cNvSpPr txBox="1"/>
          <p:nvPr/>
        </p:nvSpPr>
        <p:spPr>
          <a:xfrm>
            <a:off x="2879025" y="401725"/>
            <a:ext cx="3816300" cy="61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B5394"/>
                </a:solidFill>
                <a:latin typeface="Arial"/>
                <a:ea typeface="Arial"/>
                <a:cs typeface="Arial"/>
                <a:sym typeface="Arial"/>
              </a:rPr>
              <a:t>Defining Peer-on-Peer abuse</a:t>
            </a:r>
            <a:endParaRPr b="1" i="0" sz="1800" u="none" cap="none" strike="noStrike">
              <a:solidFill>
                <a:srgbClr val="0B5394"/>
              </a:solidFill>
              <a:latin typeface="Arial"/>
              <a:ea typeface="Arial"/>
              <a:cs typeface="Arial"/>
              <a:sym typeface="Arial"/>
            </a:endParaRPr>
          </a:p>
        </p:txBody>
      </p:sp>
      <p:sp>
        <p:nvSpPr>
          <p:cNvPr id="180" name="Google Shape;180;p28"/>
          <p:cNvSpPr/>
          <p:nvPr/>
        </p:nvSpPr>
        <p:spPr>
          <a:xfrm>
            <a:off x="5711563" y="1118350"/>
            <a:ext cx="1855500" cy="23409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1" lang="en-GB" sz="1600" u="none" cap="none" strike="noStrike">
                <a:solidFill>
                  <a:srgbClr val="3D85C6"/>
                </a:solidFill>
                <a:latin typeface="Arial"/>
                <a:ea typeface="Arial"/>
                <a:cs typeface="Arial"/>
                <a:sym typeface="Arial"/>
              </a:rPr>
              <a:t>Physical, sexual, emotional and financial abuse, and coercive control, exercised within young people’s relationships</a:t>
            </a:r>
            <a:endParaRPr b="1" i="1" sz="1600" u="none" cap="none" strike="noStrike">
              <a:solidFill>
                <a:srgbClr val="3D85C6"/>
              </a:solidFill>
              <a:latin typeface="Arial"/>
              <a:ea typeface="Arial"/>
              <a:cs typeface="Arial"/>
              <a:sym typeface="Arial"/>
            </a:endParaRPr>
          </a:p>
        </p:txBody>
      </p:sp>
      <p:pic>
        <p:nvPicPr>
          <p:cNvPr id="181" name="Google Shape;181;p28"/>
          <p:cNvPicPr preferRelativeResize="0"/>
          <p:nvPr/>
        </p:nvPicPr>
        <p:blipFill rotWithShape="1">
          <a:blip r:embed="rId6">
            <a:alphaModFix/>
          </a:blip>
          <a:srcRect b="0" l="0" r="0" t="0"/>
          <a:stretch/>
        </p:blipFill>
        <p:spPr>
          <a:xfrm>
            <a:off x="5069188" y="3731225"/>
            <a:ext cx="3667125" cy="676275"/>
          </a:xfrm>
          <a:prstGeom prst="rect">
            <a:avLst/>
          </a:prstGeom>
          <a:noFill/>
          <a:ln>
            <a:noFill/>
          </a:ln>
        </p:spPr>
      </p:pic>
      <p:pic>
        <p:nvPicPr>
          <p:cNvPr id="182" name="Google Shape;182;p28"/>
          <p:cNvPicPr preferRelativeResize="0"/>
          <p:nvPr/>
        </p:nvPicPr>
        <p:blipFill rotWithShape="1">
          <a:blip r:embed="rId7">
            <a:alphaModFix/>
          </a:blip>
          <a:srcRect b="0" l="0" r="0" t="0"/>
          <a:stretch/>
        </p:blipFill>
        <p:spPr>
          <a:xfrm>
            <a:off x="407687" y="944875"/>
            <a:ext cx="4336716" cy="31500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pic>
        <p:nvPicPr>
          <p:cNvPr id="187" name="Google Shape;187;p29"/>
          <p:cNvPicPr preferRelativeResize="0"/>
          <p:nvPr/>
        </p:nvPicPr>
        <p:blipFill rotWithShape="1">
          <a:blip r:embed="rId3">
            <a:alphaModFix/>
          </a:blip>
          <a:srcRect b="0" l="0" r="0" t="0"/>
          <a:stretch/>
        </p:blipFill>
        <p:spPr>
          <a:xfrm>
            <a:off x="499313" y="56750"/>
            <a:ext cx="8145376"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id="192" name="Google Shape;192;p30"/>
          <p:cNvPicPr preferRelativeResize="0"/>
          <p:nvPr/>
        </p:nvPicPr>
        <p:blipFill rotWithShape="1">
          <a:blip r:embed="rId3">
            <a:alphaModFix/>
          </a:blip>
          <a:srcRect b="0" l="0" r="0" t="0"/>
          <a:stretch/>
        </p:blipFill>
        <p:spPr>
          <a:xfrm>
            <a:off x="152400" y="152400"/>
            <a:ext cx="8650782" cy="4838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id="197" name="Google Shape;197;p31"/>
          <p:cNvPicPr preferRelativeResize="0"/>
          <p:nvPr/>
        </p:nvPicPr>
        <p:blipFill rotWithShape="1">
          <a:blip r:embed="rId3">
            <a:alphaModFix/>
          </a:blip>
          <a:srcRect b="0" l="0" r="0" t="0"/>
          <a:stretch/>
        </p:blipFill>
        <p:spPr>
          <a:xfrm>
            <a:off x="304800" y="544575"/>
            <a:ext cx="8839199" cy="39277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62" name="Google Shape;62;p14"/>
          <p:cNvSpPr txBox="1"/>
          <p:nvPr/>
        </p:nvSpPr>
        <p:spPr>
          <a:xfrm>
            <a:off x="152400" y="1876451"/>
            <a:ext cx="8130000" cy="26337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Understand what may make a young person or vulnerable adult more susceptible to exploitation</a:t>
            </a:r>
            <a:endParaRPr b="0" i="0" sz="16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Participants to consider early warning signs that social work staff should be aware of in child protection work</a:t>
            </a:r>
            <a:endParaRPr b="0" i="0" sz="16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0000"/>
                </a:solidFill>
                <a:latin typeface="Arial"/>
                <a:ea typeface="Arial"/>
                <a:cs typeface="Arial"/>
                <a:sym typeface="Arial"/>
              </a:rPr>
              <a:t>Participants will consider what is needed from services to respond effectively to criminal exploitation and aid recovery</a:t>
            </a:r>
            <a:endParaRPr b="0" i="0" sz="1600" u="none" cap="none" strike="noStrike">
              <a:solidFill>
                <a:srgbClr val="000000"/>
              </a:solidFill>
              <a:latin typeface="Arial"/>
              <a:ea typeface="Arial"/>
              <a:cs typeface="Arial"/>
              <a:sym typeface="Arial"/>
            </a:endParaRPr>
          </a:p>
        </p:txBody>
      </p:sp>
      <p:sp>
        <p:nvSpPr>
          <p:cNvPr id="63" name="Google Shape;63;p14"/>
          <p:cNvSpPr txBox="1"/>
          <p:nvPr/>
        </p:nvSpPr>
        <p:spPr>
          <a:xfrm>
            <a:off x="2879025" y="1170300"/>
            <a:ext cx="2917200" cy="63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B5394"/>
                </a:solidFill>
                <a:latin typeface="Arial"/>
                <a:ea typeface="Arial"/>
                <a:cs typeface="Arial"/>
                <a:sym typeface="Arial"/>
              </a:rPr>
              <a:t>Session objectives:  </a:t>
            </a:r>
            <a:endParaRPr b="1" i="0" sz="1800" u="none" cap="none" strike="noStrike">
              <a:solidFill>
                <a:srgbClr val="0B5394"/>
              </a:solidFill>
              <a:latin typeface="Arial"/>
              <a:ea typeface="Arial"/>
              <a:cs typeface="Arial"/>
              <a:sym typeface="Arial"/>
            </a:endParaRPr>
          </a:p>
        </p:txBody>
      </p:sp>
      <p:pic>
        <p:nvPicPr>
          <p:cNvPr id="64" name="Google Shape;64;p14"/>
          <p:cNvPicPr preferRelativeResize="0"/>
          <p:nvPr/>
        </p:nvPicPr>
        <p:blipFill>
          <a:blip r:embed="rId4">
            <a:alphaModFix/>
          </a:blip>
          <a:stretch>
            <a:fillRect/>
          </a:stretch>
        </p:blipFill>
        <p:spPr>
          <a:xfrm>
            <a:off x="219475" y="152399"/>
            <a:ext cx="2917198" cy="7805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pic>
        <p:nvPicPr>
          <p:cNvPr id="202" name="Google Shape;202;p32"/>
          <p:cNvPicPr preferRelativeResize="0"/>
          <p:nvPr/>
        </p:nvPicPr>
        <p:blipFill rotWithShape="1">
          <a:blip r:embed="rId3">
            <a:alphaModFix/>
          </a:blip>
          <a:srcRect b="0" l="0" r="0" t="0"/>
          <a:stretch/>
        </p:blipFill>
        <p:spPr>
          <a:xfrm>
            <a:off x="152400" y="152400"/>
            <a:ext cx="8839199" cy="43493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id="207" name="Google Shape;207;p33"/>
          <p:cNvPicPr preferRelativeResize="0"/>
          <p:nvPr/>
        </p:nvPicPr>
        <p:blipFill rotWithShape="1">
          <a:blip r:embed="rId3">
            <a:alphaModFix/>
          </a:blip>
          <a:srcRect b="0" l="0" r="0" t="0"/>
          <a:stretch/>
        </p:blipFill>
        <p:spPr>
          <a:xfrm>
            <a:off x="152400" y="1213875"/>
            <a:ext cx="8839201" cy="27157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id="212" name="Google Shape;212;p34"/>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213" name="Google Shape;213;p34"/>
          <p:cNvSpPr txBox="1"/>
          <p:nvPr/>
        </p:nvSpPr>
        <p:spPr>
          <a:xfrm>
            <a:off x="239025" y="1769500"/>
            <a:ext cx="8578500" cy="126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GB" sz="6000" u="none" cap="none" strike="noStrike">
                <a:solidFill>
                  <a:srgbClr val="E06666"/>
                </a:solidFill>
                <a:latin typeface="Arial"/>
                <a:ea typeface="Arial"/>
                <a:cs typeface="Arial"/>
                <a:sym typeface="Arial"/>
              </a:rPr>
              <a:t>Break - 10 minutes</a:t>
            </a:r>
            <a:endParaRPr b="0" i="0" sz="6000" u="none" cap="none" strike="noStrike">
              <a:solidFill>
                <a:srgbClr val="E06666"/>
              </a:solidFill>
              <a:latin typeface="Arial"/>
              <a:ea typeface="Arial"/>
              <a:cs typeface="Arial"/>
              <a:sym typeface="Arial"/>
            </a:endParaRPr>
          </a:p>
        </p:txBody>
      </p:sp>
      <p:pic>
        <p:nvPicPr>
          <p:cNvPr id="214" name="Google Shape;214;p34"/>
          <p:cNvPicPr preferRelativeResize="0"/>
          <p:nvPr/>
        </p:nvPicPr>
        <p:blipFill>
          <a:blip r:embed="rId4">
            <a:alphaModFix/>
          </a:blip>
          <a:stretch>
            <a:fillRect/>
          </a:stretch>
        </p:blipFill>
        <p:spPr>
          <a:xfrm>
            <a:off x="219475" y="152402"/>
            <a:ext cx="2194900" cy="587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pic>
        <p:nvPicPr>
          <p:cNvPr id="219" name="Google Shape;219;p35"/>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220" name="Google Shape;220;p35"/>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221" name="Google Shape;221;p35"/>
          <p:cNvSpPr txBox="1"/>
          <p:nvPr>
            <p:ph type="title"/>
          </p:nvPr>
        </p:nvSpPr>
        <p:spPr>
          <a:xfrm>
            <a:off x="2179074" y="262287"/>
            <a:ext cx="4823826"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Seeing the signs…</a:t>
            </a:r>
            <a:endParaRPr/>
          </a:p>
        </p:txBody>
      </p:sp>
      <p:sp>
        <p:nvSpPr>
          <p:cNvPr id="222" name="Google Shape;222;p35"/>
          <p:cNvSpPr txBox="1"/>
          <p:nvPr>
            <p:ph idx="1" type="body"/>
          </p:nvPr>
        </p:nvSpPr>
        <p:spPr>
          <a:xfrm>
            <a:off x="311699" y="944875"/>
            <a:ext cx="8520600" cy="3416400"/>
          </a:xfrm>
          <a:prstGeom prst="rect">
            <a:avLst/>
          </a:prstGeom>
          <a:noFill/>
          <a:ln>
            <a:noFill/>
          </a:ln>
        </p:spPr>
        <p:txBody>
          <a:bodyPr anchorCtr="0" anchor="t" bIns="91425" lIns="91425" spcFirstLastPara="1" rIns="91425" wrap="square" tIns="91425">
            <a:noAutofit/>
          </a:bodyPr>
          <a:lstStyle/>
          <a:p>
            <a:pPr indent="-171450" lvl="0" marL="177800" rtl="0" algn="l">
              <a:lnSpc>
                <a:spcPct val="80000"/>
              </a:lnSpc>
              <a:spcBef>
                <a:spcPts val="0"/>
              </a:spcBef>
              <a:spcAft>
                <a:spcPts val="0"/>
              </a:spcAft>
              <a:buClr>
                <a:schemeClr val="dk1"/>
              </a:buClr>
              <a:buSzPts val="1900"/>
              <a:buChar char="•"/>
            </a:pPr>
            <a:r>
              <a:rPr lang="en-GB" sz="1600">
                <a:solidFill>
                  <a:srgbClr val="004C87"/>
                </a:solidFill>
              </a:rPr>
              <a:t>Consistently being reported missing</a:t>
            </a:r>
            <a:endParaRPr/>
          </a:p>
          <a:p>
            <a:pPr indent="-171450" lvl="0" marL="177800" rtl="0" algn="l">
              <a:lnSpc>
                <a:spcPct val="80000"/>
              </a:lnSpc>
              <a:spcBef>
                <a:spcPts val="800"/>
              </a:spcBef>
              <a:spcAft>
                <a:spcPts val="0"/>
              </a:spcAft>
              <a:buClr>
                <a:schemeClr val="dk1"/>
              </a:buClr>
              <a:buSzPts val="1900"/>
              <a:buChar char="•"/>
            </a:pPr>
            <a:r>
              <a:rPr lang="en-GB" sz="1600">
                <a:solidFill>
                  <a:srgbClr val="004C87"/>
                </a:solidFill>
              </a:rPr>
              <a:t>Distrust of authorities or acting as if instructed by someone else</a:t>
            </a:r>
            <a:endParaRPr/>
          </a:p>
          <a:p>
            <a:pPr indent="-171450" lvl="0" marL="177800" rtl="0" algn="l">
              <a:lnSpc>
                <a:spcPct val="80000"/>
              </a:lnSpc>
              <a:spcBef>
                <a:spcPts val="800"/>
              </a:spcBef>
              <a:spcAft>
                <a:spcPts val="0"/>
              </a:spcAft>
              <a:buClr>
                <a:schemeClr val="dk1"/>
              </a:buClr>
              <a:buSzPts val="1900"/>
              <a:buChar char="•"/>
            </a:pPr>
            <a:r>
              <a:rPr lang="en-GB" sz="1600">
                <a:solidFill>
                  <a:srgbClr val="004C87"/>
                </a:solidFill>
              </a:rPr>
              <a:t>Stopped by other police forces some distance away from their home area</a:t>
            </a:r>
            <a:endParaRPr/>
          </a:p>
          <a:p>
            <a:pPr indent="-171450" lvl="0" marL="177800" rtl="0" algn="l">
              <a:lnSpc>
                <a:spcPct val="80000"/>
              </a:lnSpc>
              <a:spcBef>
                <a:spcPts val="800"/>
              </a:spcBef>
              <a:spcAft>
                <a:spcPts val="0"/>
              </a:spcAft>
              <a:buClr>
                <a:schemeClr val="dk1"/>
              </a:buClr>
              <a:buSzPts val="1900"/>
              <a:buChar char="•"/>
            </a:pPr>
            <a:r>
              <a:rPr lang="en-GB" sz="1600">
                <a:solidFill>
                  <a:srgbClr val="004C87"/>
                </a:solidFill>
              </a:rPr>
              <a:t>Appear to not know the local area when questioned</a:t>
            </a:r>
            <a:endParaRPr/>
          </a:p>
          <a:p>
            <a:pPr indent="-171450" lvl="0" marL="177800" rtl="0" algn="l">
              <a:lnSpc>
                <a:spcPct val="80000"/>
              </a:lnSpc>
              <a:spcBef>
                <a:spcPts val="800"/>
              </a:spcBef>
              <a:spcAft>
                <a:spcPts val="0"/>
              </a:spcAft>
              <a:buClr>
                <a:schemeClr val="dk1"/>
              </a:buClr>
              <a:buSzPts val="1900"/>
              <a:buChar char="•"/>
            </a:pPr>
            <a:r>
              <a:rPr lang="en-GB" sz="1600">
                <a:solidFill>
                  <a:srgbClr val="004C87"/>
                </a:solidFill>
              </a:rPr>
              <a:t>Expressions of fear/anxiety and/or lack of medical care</a:t>
            </a:r>
            <a:endParaRPr/>
          </a:p>
          <a:p>
            <a:pPr indent="-171450" lvl="0" marL="177800" rtl="0" algn="l">
              <a:lnSpc>
                <a:spcPct val="80000"/>
              </a:lnSpc>
              <a:spcBef>
                <a:spcPts val="800"/>
              </a:spcBef>
              <a:spcAft>
                <a:spcPts val="0"/>
              </a:spcAft>
              <a:buClr>
                <a:schemeClr val="dk1"/>
              </a:buClr>
              <a:buSzPts val="1900"/>
              <a:buChar char="•"/>
            </a:pPr>
            <a:r>
              <a:rPr lang="en-GB" sz="1600">
                <a:solidFill>
                  <a:srgbClr val="004C87"/>
                </a:solidFill>
              </a:rPr>
              <a:t>In possession of train tickets/burner phones/addresses/phone numbers</a:t>
            </a:r>
            <a:endParaRPr/>
          </a:p>
          <a:p>
            <a:pPr indent="-171450" lvl="0" marL="177800" rtl="0" algn="l">
              <a:lnSpc>
                <a:spcPct val="80000"/>
              </a:lnSpc>
              <a:spcBef>
                <a:spcPts val="800"/>
              </a:spcBef>
              <a:spcAft>
                <a:spcPts val="0"/>
              </a:spcAft>
              <a:buClr>
                <a:schemeClr val="dk1"/>
              </a:buClr>
              <a:buSzPts val="1900"/>
              <a:buChar char="•"/>
            </a:pPr>
            <a:r>
              <a:rPr lang="en-GB" sz="1600">
                <a:solidFill>
                  <a:srgbClr val="004C87"/>
                </a:solidFill>
              </a:rPr>
              <a:t>Injuries resulting from assault or controlling measures</a:t>
            </a:r>
            <a:endParaRPr/>
          </a:p>
          <a:p>
            <a:pPr indent="-171450" lvl="0" marL="177800" rtl="0" algn="l">
              <a:lnSpc>
                <a:spcPct val="80000"/>
              </a:lnSpc>
              <a:spcBef>
                <a:spcPts val="800"/>
              </a:spcBef>
              <a:spcAft>
                <a:spcPts val="0"/>
              </a:spcAft>
              <a:buClr>
                <a:schemeClr val="dk1"/>
              </a:buClr>
              <a:buSzPts val="1900"/>
              <a:buChar char="•"/>
            </a:pPr>
            <a:r>
              <a:rPr lang="en-GB" sz="1600">
                <a:solidFill>
                  <a:srgbClr val="004C87"/>
                </a:solidFill>
              </a:rPr>
              <a:t>Gang members that have been moved appearing back in the London area</a:t>
            </a:r>
            <a:endParaRPr/>
          </a:p>
          <a:p>
            <a:pPr indent="-171450" lvl="0" marL="177800" rtl="0" algn="l">
              <a:lnSpc>
                <a:spcPct val="80000"/>
              </a:lnSpc>
              <a:spcBef>
                <a:spcPts val="800"/>
              </a:spcBef>
              <a:spcAft>
                <a:spcPts val="0"/>
              </a:spcAft>
              <a:buClr>
                <a:schemeClr val="dk1"/>
              </a:buClr>
              <a:buSzPts val="1900"/>
              <a:buChar char="•"/>
            </a:pPr>
            <a:r>
              <a:rPr lang="en-GB" sz="1600">
                <a:solidFill>
                  <a:srgbClr val="004C87"/>
                </a:solidFill>
              </a:rPr>
              <a:t>Passport or other documents being held by someone else</a:t>
            </a:r>
            <a:endParaRPr/>
          </a:p>
          <a:p>
            <a:pPr indent="-171450" lvl="0" marL="177800" rtl="0" algn="l">
              <a:lnSpc>
                <a:spcPct val="80000"/>
              </a:lnSpc>
              <a:spcBef>
                <a:spcPts val="800"/>
              </a:spcBef>
              <a:spcAft>
                <a:spcPts val="0"/>
              </a:spcAft>
              <a:buClr>
                <a:schemeClr val="dk1"/>
              </a:buClr>
              <a:buSzPts val="1900"/>
              <a:buChar char="•"/>
            </a:pPr>
            <a:r>
              <a:rPr lang="en-GB" sz="1600">
                <a:solidFill>
                  <a:srgbClr val="004C87"/>
                </a:solidFill>
              </a:rPr>
              <a:t>Someone else buying their food for them on a regular basis as payment</a:t>
            </a:r>
            <a:endParaRPr/>
          </a:p>
          <a:p>
            <a:pPr indent="-171450" lvl="0" marL="177800" rtl="0" algn="l">
              <a:lnSpc>
                <a:spcPct val="80000"/>
              </a:lnSpc>
              <a:spcBef>
                <a:spcPts val="800"/>
              </a:spcBef>
              <a:spcAft>
                <a:spcPts val="0"/>
              </a:spcAft>
              <a:buClr>
                <a:schemeClr val="dk1"/>
              </a:buClr>
              <a:buSzPts val="1900"/>
              <a:buChar char="•"/>
            </a:pPr>
            <a:r>
              <a:rPr lang="en-GB" sz="1600">
                <a:solidFill>
                  <a:srgbClr val="004C87"/>
                </a:solidFill>
              </a:rPr>
              <a:t>Identifying factors from other investigations</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60F51">
            <a:alpha val="9803"/>
          </a:srgbClr>
        </a:solidFill>
      </p:bgPr>
    </p:bg>
    <p:spTree>
      <p:nvGrpSpPr>
        <p:cNvPr id="226" name="Shape 226"/>
        <p:cNvGrpSpPr/>
        <p:nvPr/>
      </p:nvGrpSpPr>
      <p:grpSpPr>
        <a:xfrm>
          <a:off x="0" y="0"/>
          <a:ext cx="0" cy="0"/>
          <a:chOff x="0" y="0"/>
          <a:chExt cx="0" cy="0"/>
        </a:xfrm>
      </p:grpSpPr>
      <p:pic>
        <p:nvPicPr>
          <p:cNvPr id="227" name="Google Shape;227;p36"/>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228" name="Google Shape;228;p36"/>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229" name="Google Shape;229;p36"/>
          <p:cNvSpPr txBox="1"/>
          <p:nvPr/>
        </p:nvSpPr>
        <p:spPr>
          <a:xfrm>
            <a:off x="3112700" y="313375"/>
            <a:ext cx="3238500" cy="63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741B47"/>
                </a:solidFill>
                <a:latin typeface="Arial"/>
                <a:ea typeface="Arial"/>
                <a:cs typeface="Arial"/>
                <a:sym typeface="Arial"/>
              </a:rPr>
              <a:t>Seeing the signs….</a:t>
            </a:r>
            <a:endParaRPr b="1" i="0" sz="2400" u="none" cap="none" strike="noStrike">
              <a:solidFill>
                <a:srgbClr val="741B47"/>
              </a:solidFill>
              <a:latin typeface="Arial"/>
              <a:ea typeface="Arial"/>
              <a:cs typeface="Arial"/>
              <a:sym typeface="Arial"/>
            </a:endParaRPr>
          </a:p>
        </p:txBody>
      </p:sp>
      <p:pic>
        <p:nvPicPr>
          <p:cNvPr id="230" name="Google Shape;230;p36"/>
          <p:cNvPicPr preferRelativeResize="0"/>
          <p:nvPr/>
        </p:nvPicPr>
        <p:blipFill rotWithShape="1">
          <a:blip r:embed="rId5">
            <a:alphaModFix/>
          </a:blip>
          <a:srcRect b="0" l="0" r="0" t="0"/>
          <a:stretch/>
        </p:blipFill>
        <p:spPr>
          <a:xfrm>
            <a:off x="0" y="4232972"/>
            <a:ext cx="9143999" cy="910528"/>
          </a:xfrm>
          <a:prstGeom prst="rect">
            <a:avLst/>
          </a:prstGeom>
          <a:noFill/>
          <a:ln>
            <a:noFill/>
          </a:ln>
        </p:spPr>
      </p:pic>
      <p:sp>
        <p:nvSpPr>
          <p:cNvPr id="231" name="Google Shape;231;p36"/>
          <p:cNvSpPr txBox="1"/>
          <p:nvPr/>
        </p:nvSpPr>
        <p:spPr>
          <a:xfrm>
            <a:off x="152400" y="1119100"/>
            <a:ext cx="4151100" cy="15018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Parental concerns </a:t>
            </a:r>
            <a:endParaRPr b="0" i="0" sz="13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Regularly going missing from school or home and / or being found out-of-area</a:t>
            </a:r>
            <a:endParaRPr b="0" i="0" sz="13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Unexplained money, clothes, or mobile phones </a:t>
            </a:r>
            <a:endParaRPr b="0" i="0" sz="13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Threatening to harm self or others in the home if prevented from leaving </a:t>
            </a:r>
            <a:endParaRPr b="0" i="0" sz="13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Excessive receipt of texts / phone calls</a:t>
            </a:r>
            <a:endParaRPr b="0" i="0" sz="13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Relationships with controlling / older individuals or groups</a:t>
            </a:r>
            <a:endParaRPr b="0" i="0" sz="13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311150" lvl="0" marL="457200" marR="0" rtl="0" algn="l">
              <a:lnSpc>
                <a:spcPct val="100000"/>
              </a:lnSpc>
              <a:spcBef>
                <a:spcPts val="0"/>
              </a:spcBef>
              <a:spcAft>
                <a:spcPts val="0"/>
              </a:spcAft>
              <a:buClr>
                <a:srgbClr val="000000"/>
              </a:buClr>
              <a:buSzPts val="1300"/>
              <a:buFont typeface="Arial"/>
              <a:buChar char="★"/>
            </a:pPr>
            <a:r>
              <a:rPr b="0" i="0" lang="en-GB" sz="1300" u="none" cap="none" strike="noStrike">
                <a:solidFill>
                  <a:srgbClr val="000000"/>
                </a:solidFill>
                <a:latin typeface="Arial"/>
                <a:ea typeface="Arial"/>
                <a:cs typeface="Arial"/>
                <a:sym typeface="Arial"/>
              </a:rPr>
              <a:t>Leaving home / care without explanation.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sp>
        <p:nvSpPr>
          <p:cNvPr id="232" name="Google Shape;232;p36"/>
          <p:cNvSpPr txBox="1"/>
          <p:nvPr/>
        </p:nvSpPr>
        <p:spPr>
          <a:xfrm>
            <a:off x="4849375" y="1232975"/>
            <a:ext cx="3816300" cy="30000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90000"/>
              </a:lnSpc>
              <a:spcBef>
                <a:spcPts val="1000"/>
              </a:spcBef>
              <a:spcAft>
                <a:spcPts val="0"/>
              </a:spcAft>
              <a:buClr>
                <a:schemeClr val="dk1"/>
              </a:buClr>
              <a:buSzPts val="1300"/>
              <a:buFont typeface="Arial"/>
              <a:buChar char="★"/>
            </a:pPr>
            <a:r>
              <a:rPr b="0" i="0" lang="en-GB" sz="1300" u="none" cap="none" strike="noStrike">
                <a:solidFill>
                  <a:schemeClr val="dk1"/>
                </a:solidFill>
                <a:latin typeface="Arial"/>
                <a:ea typeface="Arial"/>
                <a:cs typeface="Arial"/>
                <a:sym typeface="Arial"/>
              </a:rPr>
              <a:t>Suspicion of physical assault / unexplained injuries</a:t>
            </a:r>
            <a:br>
              <a:rPr b="0" i="0" lang="en-GB" sz="1300" u="none" cap="none" strike="noStrike">
                <a:solidFill>
                  <a:schemeClr val="dk1"/>
                </a:solidFill>
                <a:latin typeface="Arial"/>
                <a:ea typeface="Arial"/>
                <a:cs typeface="Arial"/>
                <a:sym typeface="Arial"/>
              </a:rPr>
            </a:br>
            <a:endParaRPr b="0" i="0" sz="1300" u="none" cap="none" strike="noStrike">
              <a:solidFill>
                <a:schemeClr val="dk1"/>
              </a:solidFill>
              <a:latin typeface="Arial"/>
              <a:ea typeface="Arial"/>
              <a:cs typeface="Arial"/>
              <a:sym typeface="Arial"/>
            </a:endParaRPr>
          </a:p>
          <a:p>
            <a:pPr indent="-311150" lvl="0" marL="457200" marR="0" rtl="0" algn="l">
              <a:lnSpc>
                <a:spcPct val="90000"/>
              </a:lnSpc>
              <a:spcBef>
                <a:spcPts val="0"/>
              </a:spcBef>
              <a:spcAft>
                <a:spcPts val="0"/>
              </a:spcAft>
              <a:buClr>
                <a:schemeClr val="dk1"/>
              </a:buClr>
              <a:buSzPts val="1300"/>
              <a:buFont typeface="Arial"/>
              <a:buChar char="★"/>
            </a:pPr>
            <a:r>
              <a:rPr b="0" i="0" lang="en-GB" sz="1300" u="none" cap="none" strike="noStrike">
                <a:solidFill>
                  <a:schemeClr val="dk1"/>
                </a:solidFill>
                <a:latin typeface="Arial"/>
                <a:ea typeface="Arial"/>
                <a:cs typeface="Arial"/>
                <a:sym typeface="Arial"/>
              </a:rPr>
              <a:t>Carrying weapons </a:t>
            </a:r>
            <a:br>
              <a:rPr b="0" i="0" lang="en-GB" sz="1300" u="none" cap="none" strike="noStrike">
                <a:solidFill>
                  <a:schemeClr val="dk1"/>
                </a:solidFill>
                <a:latin typeface="Arial"/>
                <a:ea typeface="Arial"/>
                <a:cs typeface="Arial"/>
                <a:sym typeface="Arial"/>
              </a:rPr>
            </a:br>
            <a:endParaRPr b="0" i="0" sz="1300" u="none" cap="none" strike="noStrike">
              <a:solidFill>
                <a:schemeClr val="dk1"/>
              </a:solidFill>
              <a:latin typeface="Arial"/>
              <a:ea typeface="Arial"/>
              <a:cs typeface="Arial"/>
              <a:sym typeface="Arial"/>
            </a:endParaRPr>
          </a:p>
          <a:p>
            <a:pPr indent="-311150" lvl="0" marL="457200" marR="0" rtl="0" algn="l">
              <a:lnSpc>
                <a:spcPct val="90000"/>
              </a:lnSpc>
              <a:spcBef>
                <a:spcPts val="0"/>
              </a:spcBef>
              <a:spcAft>
                <a:spcPts val="0"/>
              </a:spcAft>
              <a:buClr>
                <a:schemeClr val="dk1"/>
              </a:buClr>
              <a:buSzPts val="1300"/>
              <a:buFont typeface="Arial"/>
              <a:buChar char="★"/>
            </a:pPr>
            <a:r>
              <a:rPr b="0" i="0" lang="en-GB" sz="1300" u="none" cap="none" strike="noStrike">
                <a:solidFill>
                  <a:schemeClr val="dk1"/>
                </a:solidFill>
                <a:latin typeface="Arial"/>
                <a:ea typeface="Arial"/>
                <a:cs typeface="Arial"/>
                <a:sym typeface="Arial"/>
              </a:rPr>
              <a:t>Significant decline in school results / performance and attendance </a:t>
            </a:r>
            <a:br>
              <a:rPr b="0" i="0" lang="en-GB" sz="1300" u="none" cap="none" strike="noStrike">
                <a:solidFill>
                  <a:schemeClr val="dk1"/>
                </a:solidFill>
                <a:latin typeface="Arial"/>
                <a:ea typeface="Arial"/>
                <a:cs typeface="Arial"/>
                <a:sym typeface="Arial"/>
              </a:rPr>
            </a:br>
            <a:endParaRPr b="0" i="0" sz="1300" u="none" cap="none" strike="noStrike">
              <a:solidFill>
                <a:schemeClr val="dk1"/>
              </a:solidFill>
              <a:latin typeface="Arial"/>
              <a:ea typeface="Arial"/>
              <a:cs typeface="Arial"/>
              <a:sym typeface="Arial"/>
            </a:endParaRPr>
          </a:p>
          <a:p>
            <a:pPr indent="-311150" lvl="0" marL="457200" marR="0" rtl="0" algn="l">
              <a:lnSpc>
                <a:spcPct val="90000"/>
              </a:lnSpc>
              <a:spcBef>
                <a:spcPts val="0"/>
              </a:spcBef>
              <a:spcAft>
                <a:spcPts val="0"/>
              </a:spcAft>
              <a:buClr>
                <a:schemeClr val="dk1"/>
              </a:buClr>
              <a:buSzPts val="1300"/>
              <a:buFont typeface="Arial"/>
              <a:buChar char="★"/>
            </a:pPr>
            <a:r>
              <a:rPr b="0" i="0" lang="en-GB" sz="1300" u="none" cap="none" strike="noStrike">
                <a:solidFill>
                  <a:schemeClr val="dk1"/>
                </a:solidFill>
                <a:latin typeface="Arial"/>
                <a:ea typeface="Arial"/>
                <a:cs typeface="Arial"/>
                <a:sym typeface="Arial"/>
              </a:rPr>
              <a:t>Gang association or isolation from peers or social networks</a:t>
            </a:r>
            <a:br>
              <a:rPr b="0" i="0" lang="en-GB" sz="1300" u="none" cap="none" strike="noStrike">
                <a:solidFill>
                  <a:schemeClr val="dk1"/>
                </a:solidFill>
                <a:latin typeface="Arial"/>
                <a:ea typeface="Arial"/>
                <a:cs typeface="Arial"/>
                <a:sym typeface="Arial"/>
              </a:rPr>
            </a:br>
            <a:endParaRPr b="0" i="0" sz="1300" u="none" cap="none" strike="noStrike">
              <a:solidFill>
                <a:schemeClr val="dk1"/>
              </a:solidFill>
              <a:latin typeface="Arial"/>
              <a:ea typeface="Arial"/>
              <a:cs typeface="Arial"/>
              <a:sym typeface="Arial"/>
            </a:endParaRPr>
          </a:p>
          <a:p>
            <a:pPr indent="-311150" lvl="0" marL="457200" marR="0" rtl="0" algn="l">
              <a:lnSpc>
                <a:spcPct val="90000"/>
              </a:lnSpc>
              <a:spcBef>
                <a:spcPts val="0"/>
              </a:spcBef>
              <a:spcAft>
                <a:spcPts val="0"/>
              </a:spcAft>
              <a:buClr>
                <a:schemeClr val="dk1"/>
              </a:buClr>
              <a:buSzPts val="1300"/>
              <a:buFont typeface="Arial"/>
              <a:buChar char="★"/>
            </a:pPr>
            <a:r>
              <a:rPr b="0" i="0" lang="en-GB" sz="1300" u="none" cap="none" strike="noStrike">
                <a:solidFill>
                  <a:schemeClr val="dk1"/>
                </a:solidFill>
                <a:latin typeface="Arial"/>
                <a:ea typeface="Arial"/>
                <a:cs typeface="Arial"/>
                <a:sym typeface="Arial"/>
              </a:rPr>
              <a:t>Self-harm or significant changes in emotional well-being</a:t>
            </a:r>
            <a:endParaRPr b="0" i="0" sz="13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DA23">
            <a:alpha val="17647"/>
          </a:srgbClr>
        </a:solidFill>
      </p:bgPr>
    </p:bg>
    <p:spTree>
      <p:nvGrpSpPr>
        <p:cNvPr id="236" name="Shape 236"/>
        <p:cNvGrpSpPr/>
        <p:nvPr/>
      </p:nvGrpSpPr>
      <p:grpSpPr>
        <a:xfrm>
          <a:off x="0" y="0"/>
          <a:ext cx="0" cy="0"/>
          <a:chOff x="0" y="0"/>
          <a:chExt cx="0" cy="0"/>
        </a:xfrm>
      </p:grpSpPr>
      <p:pic>
        <p:nvPicPr>
          <p:cNvPr id="237" name="Google Shape;237;p37"/>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238" name="Google Shape;238;p37"/>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239" name="Google Shape;239;p37"/>
          <p:cNvSpPr txBox="1"/>
          <p:nvPr/>
        </p:nvSpPr>
        <p:spPr>
          <a:xfrm>
            <a:off x="191325" y="1186075"/>
            <a:ext cx="2879100" cy="918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Promiscuous</a:t>
            </a: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Manipulative</a:t>
            </a: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Streetwise</a:t>
            </a: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Risky choices/behaviour</a:t>
            </a: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Lifestyle choices</a:t>
            </a: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Putting themselves at risk</a:t>
            </a: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Absconder</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7"/>
          <p:cNvSpPr txBox="1"/>
          <p:nvPr/>
        </p:nvSpPr>
        <p:spPr>
          <a:xfrm>
            <a:off x="1989500" y="459175"/>
            <a:ext cx="5681400" cy="48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rgbClr val="BF9000"/>
                </a:solidFill>
                <a:latin typeface="Arial"/>
                <a:ea typeface="Arial"/>
                <a:cs typeface="Arial"/>
                <a:sym typeface="Arial"/>
              </a:rPr>
              <a:t>Quality Assurance: Challenging Language</a:t>
            </a:r>
            <a:endParaRPr b="1" i="0" sz="1800" u="none" cap="none" strike="noStrike">
              <a:solidFill>
                <a:srgbClr val="BF9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BF9000"/>
              </a:solidFill>
              <a:latin typeface="Arial"/>
              <a:ea typeface="Arial"/>
              <a:cs typeface="Arial"/>
              <a:sym typeface="Arial"/>
            </a:endParaRPr>
          </a:p>
        </p:txBody>
      </p:sp>
      <p:pic>
        <p:nvPicPr>
          <p:cNvPr id="241" name="Google Shape;241;p37"/>
          <p:cNvPicPr preferRelativeResize="0"/>
          <p:nvPr/>
        </p:nvPicPr>
        <p:blipFill rotWithShape="1">
          <a:blip r:embed="rId5">
            <a:alphaModFix/>
          </a:blip>
          <a:srcRect b="0" l="0" r="0" t="0"/>
          <a:stretch/>
        </p:blipFill>
        <p:spPr>
          <a:xfrm>
            <a:off x="0" y="4232972"/>
            <a:ext cx="9143999" cy="910528"/>
          </a:xfrm>
          <a:prstGeom prst="rect">
            <a:avLst/>
          </a:prstGeom>
          <a:noFill/>
          <a:ln>
            <a:noFill/>
          </a:ln>
        </p:spPr>
      </p:pic>
      <p:sp>
        <p:nvSpPr>
          <p:cNvPr id="242" name="Google Shape;242;p37"/>
          <p:cNvSpPr txBox="1"/>
          <p:nvPr/>
        </p:nvSpPr>
        <p:spPr>
          <a:xfrm>
            <a:off x="3032050" y="1186075"/>
            <a:ext cx="3000000" cy="3000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Sexually aware / experienced</a:t>
            </a:r>
            <a:br>
              <a:rPr b="0" i="0" lang="en-GB"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Not safeguarding her/himself</a:t>
            </a:r>
            <a:br>
              <a:rPr b="0" i="0" lang="en-GB"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Unfaithful</a:t>
            </a:r>
            <a:br>
              <a:rPr b="0" i="0" lang="en-GB"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Aggressive</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Out of control</a:t>
            </a:r>
            <a:br>
              <a:rPr b="0" i="0" lang="en-GB"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Liar</a:t>
            </a:r>
            <a:br>
              <a:rPr b="0" i="0" lang="en-GB"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Boys being boys</a:t>
            </a:r>
            <a:br>
              <a:rPr b="0" i="0" lang="en-GB"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243" name="Google Shape;243;p37"/>
          <p:cNvSpPr txBox="1"/>
          <p:nvPr/>
        </p:nvSpPr>
        <p:spPr>
          <a:xfrm>
            <a:off x="6322375" y="1186075"/>
            <a:ext cx="3070500" cy="17367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Glamour</a:t>
            </a:r>
            <a:br>
              <a:rPr b="0" i="0" lang="en-GB"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317500" lvl="0" marL="457200" marR="0" rtl="0" algn="l">
              <a:lnSpc>
                <a:spcPct val="100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Will not engage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id="248" name="Google Shape;248;p38"/>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249" name="Google Shape;249;p38"/>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250" name="Google Shape;250;p38"/>
          <p:cNvSpPr txBox="1"/>
          <p:nvPr>
            <p:ph type="title"/>
          </p:nvPr>
        </p:nvSpPr>
        <p:spPr>
          <a:xfrm>
            <a:off x="2910743" y="262288"/>
            <a:ext cx="3360489"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Suspect vs Victim</a:t>
            </a:r>
            <a:endParaRPr/>
          </a:p>
        </p:txBody>
      </p:sp>
      <p:sp>
        <p:nvSpPr>
          <p:cNvPr id="251" name="Google Shape;251;p38"/>
          <p:cNvSpPr txBox="1"/>
          <p:nvPr>
            <p:ph idx="1" type="body"/>
          </p:nvPr>
        </p:nvSpPr>
        <p:spPr>
          <a:xfrm>
            <a:off x="330687" y="1085665"/>
            <a:ext cx="8520600" cy="3416400"/>
          </a:xfrm>
          <a:prstGeom prst="rect">
            <a:avLst/>
          </a:prstGeom>
          <a:noFill/>
          <a:ln>
            <a:noFill/>
          </a:ln>
        </p:spPr>
        <p:txBody>
          <a:bodyPr anchorCtr="0" anchor="t" bIns="91425" lIns="91425" spcFirstLastPara="1" rIns="91425" wrap="square" tIns="91425">
            <a:noAutofit/>
          </a:bodyPr>
          <a:lstStyle/>
          <a:p>
            <a:pPr indent="-171450" lvl="0" marL="177800" rtl="0" algn="l">
              <a:lnSpc>
                <a:spcPct val="80000"/>
              </a:lnSpc>
              <a:spcBef>
                <a:spcPts val="0"/>
              </a:spcBef>
              <a:spcAft>
                <a:spcPts val="0"/>
              </a:spcAft>
              <a:buClr>
                <a:schemeClr val="dk1"/>
              </a:buClr>
              <a:buSzPts val="2100"/>
              <a:buChar char="•"/>
            </a:pPr>
            <a:r>
              <a:rPr lang="en-GB" sz="1600">
                <a:solidFill>
                  <a:srgbClr val="004C87"/>
                </a:solidFill>
              </a:rPr>
              <a:t>Drug Dealers use vulnerable children/adults to protect themselves</a:t>
            </a:r>
            <a:endParaRPr/>
          </a:p>
          <a:p>
            <a:pPr indent="-38100" lvl="0" marL="177800" rtl="0" algn="l">
              <a:lnSpc>
                <a:spcPct val="80000"/>
              </a:lnSpc>
              <a:spcBef>
                <a:spcPts val="800"/>
              </a:spcBef>
              <a:spcAft>
                <a:spcPts val="0"/>
              </a:spcAft>
              <a:buClr>
                <a:schemeClr val="dk1"/>
              </a:buClr>
              <a:buSzPts val="2100"/>
              <a:buNone/>
            </a:pPr>
            <a:r>
              <a:t/>
            </a:r>
            <a:endParaRPr sz="1600">
              <a:solidFill>
                <a:srgbClr val="004C87"/>
              </a:solidFill>
            </a:endParaRPr>
          </a:p>
          <a:p>
            <a:pPr indent="-171450" lvl="0" marL="177800" rtl="0" algn="l">
              <a:lnSpc>
                <a:spcPct val="80000"/>
              </a:lnSpc>
              <a:spcBef>
                <a:spcPts val="800"/>
              </a:spcBef>
              <a:spcAft>
                <a:spcPts val="0"/>
              </a:spcAft>
              <a:buClr>
                <a:schemeClr val="dk1"/>
              </a:buClr>
              <a:buSzPts val="2100"/>
              <a:buChar char="•"/>
            </a:pPr>
            <a:r>
              <a:rPr lang="en-GB" sz="1600">
                <a:solidFill>
                  <a:srgbClr val="004C87"/>
                </a:solidFill>
              </a:rPr>
              <a:t>Creates a hard choice between treating them as a suspect or as a victim</a:t>
            </a:r>
            <a:endParaRPr/>
          </a:p>
          <a:p>
            <a:pPr indent="-38100" lvl="0" marL="177800" rtl="0" algn="l">
              <a:lnSpc>
                <a:spcPct val="80000"/>
              </a:lnSpc>
              <a:spcBef>
                <a:spcPts val="800"/>
              </a:spcBef>
              <a:spcAft>
                <a:spcPts val="0"/>
              </a:spcAft>
              <a:buClr>
                <a:schemeClr val="dk1"/>
              </a:buClr>
              <a:buSzPts val="2100"/>
              <a:buNone/>
            </a:pPr>
            <a:r>
              <a:t/>
            </a:r>
            <a:endParaRPr sz="1600">
              <a:solidFill>
                <a:srgbClr val="004C87"/>
              </a:solidFill>
            </a:endParaRPr>
          </a:p>
          <a:p>
            <a:pPr indent="-171450" lvl="0" marL="177800" rtl="0" algn="l">
              <a:lnSpc>
                <a:spcPct val="80000"/>
              </a:lnSpc>
              <a:spcBef>
                <a:spcPts val="800"/>
              </a:spcBef>
              <a:spcAft>
                <a:spcPts val="0"/>
              </a:spcAft>
              <a:buClr>
                <a:schemeClr val="dk1"/>
              </a:buClr>
              <a:buSzPts val="2100"/>
              <a:buChar char="•"/>
            </a:pPr>
            <a:r>
              <a:rPr lang="en-GB" sz="1600">
                <a:solidFill>
                  <a:srgbClr val="004C87"/>
                </a:solidFill>
              </a:rPr>
              <a:t>Defence of Duress and the follow on problems</a:t>
            </a:r>
            <a:endParaRPr/>
          </a:p>
          <a:p>
            <a:pPr indent="0" lvl="0" marL="0" rtl="0" algn="l">
              <a:lnSpc>
                <a:spcPct val="80000"/>
              </a:lnSpc>
              <a:spcBef>
                <a:spcPts val="800"/>
              </a:spcBef>
              <a:spcAft>
                <a:spcPts val="0"/>
              </a:spcAft>
              <a:buClr>
                <a:schemeClr val="dk1"/>
              </a:buClr>
              <a:buSzPts val="2100"/>
              <a:buNone/>
            </a:pPr>
            <a:r>
              <a:t/>
            </a:r>
            <a:endParaRPr sz="1600">
              <a:solidFill>
                <a:srgbClr val="004C87"/>
              </a:solidFill>
            </a:endParaRPr>
          </a:p>
          <a:p>
            <a:pPr indent="-171450" lvl="0" marL="177800" rtl="0" algn="l">
              <a:lnSpc>
                <a:spcPct val="80000"/>
              </a:lnSpc>
              <a:spcBef>
                <a:spcPts val="800"/>
              </a:spcBef>
              <a:spcAft>
                <a:spcPts val="0"/>
              </a:spcAft>
              <a:buClr>
                <a:schemeClr val="dk1"/>
              </a:buClr>
              <a:buSzPts val="2100"/>
              <a:buChar char="•"/>
            </a:pPr>
            <a:r>
              <a:rPr lang="en-GB" sz="1600">
                <a:solidFill>
                  <a:srgbClr val="004C87"/>
                </a:solidFill>
              </a:rPr>
              <a:t>CPS Direction that Police should take a more balanced approach</a:t>
            </a:r>
            <a:endParaRPr/>
          </a:p>
          <a:p>
            <a:pPr indent="0" lvl="0" marL="0" rtl="0" algn="ctr">
              <a:lnSpc>
                <a:spcPct val="80000"/>
              </a:lnSpc>
              <a:spcBef>
                <a:spcPts val="800"/>
              </a:spcBef>
              <a:spcAft>
                <a:spcPts val="0"/>
              </a:spcAft>
              <a:buClr>
                <a:schemeClr val="dk1"/>
              </a:buClr>
              <a:buSzPts val="2100"/>
              <a:buNone/>
            </a:pPr>
            <a:r>
              <a:rPr i="1" lang="en-GB" sz="1600">
                <a:solidFill>
                  <a:srgbClr val="004C87"/>
                </a:solidFill>
              </a:rPr>
              <a:t>“Instead of immediate disposal, the child/vulnerable person should be bailed/RUI so more information can be sought from partner agencies as unlikely to have this information while they are in custody”</a:t>
            </a:r>
            <a:endParaRPr sz="1600">
              <a:solidFill>
                <a:srgbClr val="004C87"/>
              </a:solidFill>
            </a:endParaRPr>
          </a:p>
          <a:p>
            <a:pPr indent="-228600" lvl="0" marL="457200" rtl="0" algn="l">
              <a:lnSpc>
                <a:spcPct val="115000"/>
              </a:lnSpc>
              <a:spcBef>
                <a:spcPts val="0"/>
              </a:spcBef>
              <a:spcAft>
                <a:spcPts val="0"/>
              </a:spcAft>
              <a:buSzPts val="1800"/>
              <a:buNone/>
            </a:pPr>
            <a:r>
              <a:t/>
            </a:r>
            <a:endParaRPr/>
          </a:p>
        </p:txBody>
      </p:sp>
      <p:pic>
        <p:nvPicPr>
          <p:cNvPr id="252" name="Google Shape;252;p38"/>
          <p:cNvPicPr preferRelativeResize="0"/>
          <p:nvPr/>
        </p:nvPicPr>
        <p:blipFill rotWithShape="1">
          <a:blip r:embed="rId5">
            <a:alphaModFix/>
          </a:blip>
          <a:srcRect b="0" l="0" r="0" t="0"/>
          <a:stretch/>
        </p:blipFill>
        <p:spPr>
          <a:xfrm>
            <a:off x="0" y="4232972"/>
            <a:ext cx="9143999" cy="9105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4A89E">
            <a:alpha val="18823"/>
          </a:srgbClr>
        </a:solidFill>
      </p:bgPr>
    </p:bg>
    <p:spTree>
      <p:nvGrpSpPr>
        <p:cNvPr id="256" name="Shape 256"/>
        <p:cNvGrpSpPr/>
        <p:nvPr/>
      </p:nvGrpSpPr>
      <p:grpSpPr>
        <a:xfrm>
          <a:off x="0" y="0"/>
          <a:ext cx="0" cy="0"/>
          <a:chOff x="0" y="0"/>
          <a:chExt cx="0" cy="0"/>
        </a:xfrm>
      </p:grpSpPr>
      <p:pic>
        <p:nvPicPr>
          <p:cNvPr id="257" name="Google Shape;257;p39"/>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258" name="Google Shape;258;p39"/>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259" name="Google Shape;259;p39"/>
          <p:cNvSpPr txBox="1"/>
          <p:nvPr/>
        </p:nvSpPr>
        <p:spPr>
          <a:xfrm>
            <a:off x="1214750" y="1770300"/>
            <a:ext cx="6542400" cy="160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Victim vs. Perpetrator</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Narrative from a child protection social work perspective</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pic>
        <p:nvPicPr>
          <p:cNvPr id="264" name="Google Shape;264;p40"/>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265" name="Google Shape;265;p40"/>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266" name="Google Shape;266;p40"/>
          <p:cNvSpPr txBox="1"/>
          <p:nvPr>
            <p:ph type="title"/>
          </p:nvPr>
        </p:nvSpPr>
        <p:spPr>
          <a:xfrm>
            <a:off x="3164935" y="262287"/>
            <a:ext cx="285210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Modern Slavery</a:t>
            </a:r>
            <a:endParaRPr/>
          </a:p>
        </p:txBody>
      </p:sp>
      <p:sp>
        <p:nvSpPr>
          <p:cNvPr id="267" name="Google Shape;267;p40"/>
          <p:cNvSpPr txBox="1"/>
          <p:nvPr>
            <p:ph idx="1" type="body"/>
          </p:nvPr>
        </p:nvSpPr>
        <p:spPr>
          <a:xfrm>
            <a:off x="330687" y="1085665"/>
            <a:ext cx="8520600" cy="3416400"/>
          </a:xfrm>
          <a:prstGeom prst="rect">
            <a:avLst/>
          </a:prstGeom>
          <a:noFill/>
          <a:ln>
            <a:noFill/>
          </a:ln>
        </p:spPr>
        <p:txBody>
          <a:bodyPr anchorCtr="0" anchor="t" bIns="91425" lIns="91425" spcFirstLastPara="1" rIns="91425" wrap="square" tIns="91425">
            <a:noAutofit/>
          </a:bodyPr>
          <a:lstStyle/>
          <a:p>
            <a:pPr indent="-171450" lvl="0" marL="177800" rtl="0" algn="l">
              <a:lnSpc>
                <a:spcPct val="90000"/>
              </a:lnSpc>
              <a:spcBef>
                <a:spcPts val="0"/>
              </a:spcBef>
              <a:spcAft>
                <a:spcPts val="0"/>
              </a:spcAft>
              <a:buClr>
                <a:schemeClr val="dk1"/>
              </a:buClr>
              <a:buSzPts val="1900"/>
              <a:buChar char="•"/>
            </a:pPr>
            <a:r>
              <a:rPr lang="en-GB" sz="1600">
                <a:solidFill>
                  <a:srgbClr val="004C87"/>
                </a:solidFill>
              </a:rPr>
              <a:t>Modern Slavery Act 2015 (MSA) – 3 Main Offences (Repeals Other Law)</a:t>
            </a:r>
            <a:endParaRPr/>
          </a:p>
          <a:p>
            <a:pPr indent="-387350" lvl="1" marL="723900" rtl="0" algn="l">
              <a:lnSpc>
                <a:spcPct val="90000"/>
              </a:lnSpc>
              <a:spcBef>
                <a:spcPts val="400"/>
              </a:spcBef>
              <a:spcAft>
                <a:spcPts val="0"/>
              </a:spcAft>
              <a:buClr>
                <a:schemeClr val="dk1"/>
              </a:buClr>
              <a:buSzPts val="1700"/>
              <a:buFont typeface="Calibri"/>
              <a:buAutoNum type="arabicPeriod"/>
            </a:pPr>
            <a:r>
              <a:rPr lang="en-GB" sz="1600">
                <a:solidFill>
                  <a:srgbClr val="004C87"/>
                </a:solidFill>
              </a:rPr>
              <a:t>Slavery, Servitude and Forced or Compulsory Labour</a:t>
            </a:r>
            <a:endParaRPr/>
          </a:p>
          <a:p>
            <a:pPr indent="-387350" lvl="1" marL="723900" rtl="0" algn="l">
              <a:lnSpc>
                <a:spcPct val="90000"/>
              </a:lnSpc>
              <a:spcBef>
                <a:spcPts val="400"/>
              </a:spcBef>
              <a:spcAft>
                <a:spcPts val="0"/>
              </a:spcAft>
              <a:buClr>
                <a:schemeClr val="dk1"/>
              </a:buClr>
              <a:buSzPts val="1700"/>
              <a:buFont typeface="Calibri"/>
              <a:buAutoNum type="arabicPeriod"/>
            </a:pPr>
            <a:r>
              <a:rPr lang="en-GB" sz="1600">
                <a:solidFill>
                  <a:srgbClr val="004C87"/>
                </a:solidFill>
              </a:rPr>
              <a:t>Human Trafficking for Purpose of Exploitation</a:t>
            </a:r>
            <a:endParaRPr/>
          </a:p>
          <a:p>
            <a:pPr indent="-387350" lvl="1" marL="723900" rtl="0" algn="l">
              <a:lnSpc>
                <a:spcPct val="90000"/>
              </a:lnSpc>
              <a:spcBef>
                <a:spcPts val="400"/>
              </a:spcBef>
              <a:spcAft>
                <a:spcPts val="0"/>
              </a:spcAft>
              <a:buClr>
                <a:schemeClr val="dk1"/>
              </a:buClr>
              <a:buSzPts val="1700"/>
              <a:buFont typeface="Calibri"/>
              <a:buAutoNum type="arabicPeriod"/>
            </a:pPr>
            <a:r>
              <a:rPr lang="en-GB" sz="1600">
                <a:solidFill>
                  <a:srgbClr val="004C87"/>
                </a:solidFill>
              </a:rPr>
              <a:t>Committing an Act with Intent to Commit the Offence of Human Trafficking (False Documents/Transporting People)</a:t>
            </a:r>
            <a:endParaRPr/>
          </a:p>
          <a:p>
            <a:pPr indent="-279400" lvl="1" marL="723900" rtl="0" algn="l">
              <a:lnSpc>
                <a:spcPct val="90000"/>
              </a:lnSpc>
              <a:spcBef>
                <a:spcPts val="400"/>
              </a:spcBef>
              <a:spcAft>
                <a:spcPts val="0"/>
              </a:spcAft>
              <a:buClr>
                <a:schemeClr val="dk1"/>
              </a:buClr>
              <a:buSzPts val="1700"/>
              <a:buNone/>
            </a:pPr>
            <a:r>
              <a:t/>
            </a:r>
            <a:endParaRPr sz="1600">
              <a:solidFill>
                <a:srgbClr val="004C87"/>
              </a:solidFill>
            </a:endParaRPr>
          </a:p>
          <a:p>
            <a:pPr indent="-171450" lvl="0" marL="177800" rtl="0" algn="l">
              <a:lnSpc>
                <a:spcPct val="90000"/>
              </a:lnSpc>
              <a:spcBef>
                <a:spcPts val="800"/>
              </a:spcBef>
              <a:spcAft>
                <a:spcPts val="0"/>
              </a:spcAft>
              <a:buClr>
                <a:schemeClr val="dk1"/>
              </a:buClr>
              <a:buSzPts val="1900"/>
              <a:buChar char="•"/>
            </a:pPr>
            <a:r>
              <a:rPr lang="en-GB" sz="1600">
                <a:solidFill>
                  <a:srgbClr val="004C87"/>
                </a:solidFill>
              </a:rPr>
              <a:t>Where there is indications on HT, Police should record a crime report and also make a referral to the NCA via the National Referral Mechanism (NRM)</a:t>
            </a:r>
            <a:endParaRPr/>
          </a:p>
          <a:p>
            <a:pPr indent="-171450" lvl="0" marL="177800" rtl="0" algn="l">
              <a:lnSpc>
                <a:spcPct val="90000"/>
              </a:lnSpc>
              <a:spcBef>
                <a:spcPts val="800"/>
              </a:spcBef>
              <a:spcAft>
                <a:spcPts val="0"/>
              </a:spcAft>
              <a:buClr>
                <a:schemeClr val="dk1"/>
              </a:buClr>
              <a:buSzPts val="1900"/>
              <a:buChar char="•"/>
            </a:pPr>
            <a:r>
              <a:rPr lang="en-GB" sz="1600">
                <a:solidFill>
                  <a:srgbClr val="004C87"/>
                </a:solidFill>
              </a:rPr>
              <a:t>Over 18 – Must have their consent     Under 18 – No consent is needed</a:t>
            </a:r>
            <a:endParaRPr/>
          </a:p>
          <a:p>
            <a:pPr indent="0" lvl="0" marL="0" rtl="0" algn="ctr">
              <a:lnSpc>
                <a:spcPct val="90000"/>
              </a:lnSpc>
              <a:spcBef>
                <a:spcPts val="800"/>
              </a:spcBef>
              <a:spcAft>
                <a:spcPts val="0"/>
              </a:spcAft>
              <a:buClr>
                <a:schemeClr val="dk1"/>
              </a:buClr>
              <a:buSzPts val="1900"/>
              <a:buNone/>
            </a:pPr>
            <a:r>
              <a:rPr i="1" lang="en-GB" sz="1600">
                <a:solidFill>
                  <a:srgbClr val="004C87"/>
                </a:solidFill>
              </a:rPr>
              <a:t>“Where a decision is made to charge offenders for drug offences, it is very difficult to reverse that decision in order to bring Human Trafficking charges against real offenders” CPS</a:t>
            </a:r>
            <a:endParaRPr sz="1600">
              <a:solidFill>
                <a:srgbClr val="004C87"/>
              </a:solidFill>
            </a:endParaRPr>
          </a:p>
          <a:p>
            <a:pPr indent="-228600" lvl="0" marL="457200" rtl="0" algn="l">
              <a:lnSpc>
                <a:spcPct val="115000"/>
              </a:lnSpc>
              <a:spcBef>
                <a:spcPts val="0"/>
              </a:spcBef>
              <a:spcAft>
                <a:spcPts val="0"/>
              </a:spcAft>
              <a:buSzPts val="1800"/>
              <a:buNone/>
            </a:pPr>
            <a:r>
              <a:t/>
            </a:r>
            <a:endParaRPr/>
          </a:p>
        </p:txBody>
      </p:sp>
      <p:pic>
        <p:nvPicPr>
          <p:cNvPr id="268" name="Google Shape;268;p40"/>
          <p:cNvPicPr preferRelativeResize="0"/>
          <p:nvPr/>
        </p:nvPicPr>
        <p:blipFill rotWithShape="1">
          <a:blip r:embed="rId5">
            <a:alphaModFix/>
          </a:blip>
          <a:srcRect b="0" l="0" r="0" t="0"/>
          <a:stretch/>
        </p:blipFill>
        <p:spPr>
          <a:xfrm>
            <a:off x="0" y="4232972"/>
            <a:ext cx="9143999" cy="9105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pic>
        <p:nvPicPr>
          <p:cNvPr id="273" name="Google Shape;273;p41"/>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274" name="Google Shape;274;p41"/>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275" name="Google Shape;275;p41"/>
          <p:cNvSpPr txBox="1"/>
          <p:nvPr>
            <p:ph type="title"/>
          </p:nvPr>
        </p:nvSpPr>
        <p:spPr>
          <a:xfrm>
            <a:off x="3138354" y="262287"/>
            <a:ext cx="2905266"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Modern Slavery</a:t>
            </a:r>
            <a:endParaRPr/>
          </a:p>
        </p:txBody>
      </p:sp>
      <p:sp>
        <p:nvSpPr>
          <p:cNvPr id="276" name="Google Shape;276;p41"/>
          <p:cNvSpPr txBox="1"/>
          <p:nvPr>
            <p:ph idx="1" type="body"/>
          </p:nvPr>
        </p:nvSpPr>
        <p:spPr>
          <a:xfrm>
            <a:off x="311712" y="944865"/>
            <a:ext cx="8520600" cy="3416400"/>
          </a:xfrm>
          <a:prstGeom prst="rect">
            <a:avLst/>
          </a:prstGeom>
          <a:noFill/>
          <a:ln>
            <a:noFill/>
          </a:ln>
        </p:spPr>
        <p:txBody>
          <a:bodyPr anchorCtr="0" anchor="t" bIns="91425" lIns="91425" spcFirstLastPara="1" rIns="91425" wrap="square" tIns="91425">
            <a:noAutofit/>
          </a:bodyPr>
          <a:lstStyle/>
          <a:p>
            <a:pPr indent="-171450" lvl="0" marL="177800" rtl="0" algn="l">
              <a:lnSpc>
                <a:spcPct val="90000"/>
              </a:lnSpc>
              <a:spcBef>
                <a:spcPts val="0"/>
              </a:spcBef>
              <a:spcAft>
                <a:spcPts val="0"/>
              </a:spcAft>
              <a:buClr>
                <a:schemeClr val="dk1"/>
              </a:buClr>
              <a:buSzPts val="2100"/>
              <a:buChar char="•"/>
            </a:pPr>
            <a:r>
              <a:rPr lang="en-GB" sz="1400">
                <a:solidFill>
                  <a:srgbClr val="004C87"/>
                </a:solidFill>
              </a:rPr>
              <a:t>S.45 MSA 2015 – Defence when compelled to commit the crime</a:t>
            </a:r>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If you BELIEVE they are a victim of modern slavery – More than suspicion</a:t>
            </a:r>
            <a:endParaRPr/>
          </a:p>
          <a:p>
            <a:pPr indent="-171450" lvl="1" marL="742950" rtl="0" algn="l">
              <a:lnSpc>
                <a:spcPct val="90000"/>
              </a:lnSpc>
              <a:spcBef>
                <a:spcPts val="400"/>
              </a:spcBef>
              <a:spcAft>
                <a:spcPts val="0"/>
              </a:spcAft>
              <a:buClr>
                <a:schemeClr val="dk1"/>
              </a:buClr>
              <a:buSzPts val="1800"/>
              <a:buFont typeface="Noto Sans Symbols"/>
              <a:buNone/>
            </a:pPr>
            <a:r>
              <a:t/>
            </a:r>
            <a:endParaRPr>
              <a:solidFill>
                <a:srgbClr val="004C87"/>
              </a:solidFill>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Should be released immediately and safeguarding measures implemented</a:t>
            </a:r>
            <a:endParaRPr/>
          </a:p>
          <a:p>
            <a:pPr indent="-171450" lvl="1" marL="742950" rtl="0" algn="l">
              <a:lnSpc>
                <a:spcPct val="90000"/>
              </a:lnSpc>
              <a:spcBef>
                <a:spcPts val="400"/>
              </a:spcBef>
              <a:spcAft>
                <a:spcPts val="0"/>
              </a:spcAft>
              <a:buClr>
                <a:schemeClr val="dk1"/>
              </a:buClr>
              <a:buSzPts val="1800"/>
              <a:buFont typeface="Noto Sans Symbols"/>
              <a:buNone/>
            </a:pPr>
            <a:r>
              <a:t/>
            </a:r>
            <a:endParaRPr>
              <a:solidFill>
                <a:srgbClr val="004C87"/>
              </a:solidFill>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Over/Under 18 is irrelevant just that they committed the offence and it was a DIRECT consequence of them being a victim of trafficking or slavery.</a:t>
            </a:r>
            <a:endParaRPr/>
          </a:p>
          <a:p>
            <a:pPr indent="-171450" lvl="1" marL="742950" rtl="0" algn="l">
              <a:lnSpc>
                <a:spcPct val="90000"/>
              </a:lnSpc>
              <a:spcBef>
                <a:spcPts val="400"/>
              </a:spcBef>
              <a:spcAft>
                <a:spcPts val="0"/>
              </a:spcAft>
              <a:buClr>
                <a:schemeClr val="dk1"/>
              </a:buClr>
              <a:buSzPts val="1800"/>
              <a:buFont typeface="Noto Sans Symbols"/>
              <a:buNone/>
            </a:pPr>
            <a:r>
              <a:t/>
            </a:r>
            <a:endParaRPr>
              <a:solidFill>
                <a:srgbClr val="004C87"/>
              </a:solidFill>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Opportunity to stop the act and get help</a:t>
            </a:r>
            <a:endParaRPr/>
          </a:p>
          <a:p>
            <a:pPr indent="-171450" lvl="1" marL="742950" rtl="0" algn="l">
              <a:lnSpc>
                <a:spcPct val="90000"/>
              </a:lnSpc>
              <a:spcBef>
                <a:spcPts val="400"/>
              </a:spcBef>
              <a:spcAft>
                <a:spcPts val="0"/>
              </a:spcAft>
              <a:buClr>
                <a:schemeClr val="dk1"/>
              </a:buClr>
              <a:buSzPts val="1800"/>
              <a:buFont typeface="Noto Sans Symbols"/>
              <a:buNone/>
            </a:pPr>
            <a:r>
              <a:t/>
            </a:r>
            <a:endParaRPr>
              <a:solidFill>
                <a:srgbClr val="004C87"/>
              </a:solidFill>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Balance of Probability Test not Beyond Reasonable Doubt Test</a:t>
            </a:r>
            <a:endParaRPr/>
          </a:p>
          <a:p>
            <a:pPr indent="-171450" lvl="1" marL="742950" rtl="0" algn="l">
              <a:lnSpc>
                <a:spcPct val="90000"/>
              </a:lnSpc>
              <a:spcBef>
                <a:spcPts val="400"/>
              </a:spcBef>
              <a:spcAft>
                <a:spcPts val="0"/>
              </a:spcAft>
              <a:buClr>
                <a:schemeClr val="dk1"/>
              </a:buClr>
              <a:buSzPts val="1800"/>
              <a:buFont typeface="Noto Sans Symbols"/>
              <a:buNone/>
            </a:pPr>
            <a:r>
              <a:t/>
            </a:r>
            <a:endParaRPr>
              <a:solidFill>
                <a:srgbClr val="004C87"/>
              </a:solidFill>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Once classed as a victim, no requirement to then give evidence.</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alpha val="34120"/>
          </a:srgbClr>
        </a:solidFill>
      </p:bgPr>
    </p:bg>
    <p:spTree>
      <p:nvGrpSpPr>
        <p:cNvPr id="68"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70" name="Google Shape;70;p15"/>
          <p:cNvSpPr txBox="1"/>
          <p:nvPr>
            <p:ph type="title"/>
          </p:nvPr>
        </p:nvSpPr>
        <p:spPr>
          <a:xfrm>
            <a:off x="2899930" y="343696"/>
            <a:ext cx="338211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Introductory Quiz:</a:t>
            </a:r>
            <a:br>
              <a:rPr b="1" lang="en-GB">
                <a:solidFill>
                  <a:srgbClr val="0B5394"/>
                </a:solidFill>
              </a:rPr>
            </a:br>
            <a:endParaRPr/>
          </a:p>
        </p:txBody>
      </p:sp>
      <p:sp>
        <p:nvSpPr>
          <p:cNvPr id="71" name="Google Shape;71;p15"/>
          <p:cNvSpPr txBox="1"/>
          <p:nvPr>
            <p:ph idx="1" type="body"/>
          </p:nvPr>
        </p:nvSpPr>
        <p:spPr>
          <a:xfrm>
            <a:off x="311699" y="9448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800"/>
              <a:buNone/>
            </a:pPr>
            <a:r>
              <a:rPr lang="en-GB" sz="1600">
                <a:solidFill>
                  <a:srgbClr val="004C87"/>
                </a:solidFill>
              </a:rPr>
              <a:t>How long can a Police Officer keep a child in Police Protection?</a:t>
            </a:r>
            <a:endParaRPr/>
          </a:p>
          <a:p>
            <a:pPr indent="-381000" lvl="0" marL="3810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48 Hours</a:t>
            </a:r>
            <a:endParaRPr/>
          </a:p>
          <a:p>
            <a:pPr indent="-381000" lvl="0" marL="3810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72 Hours</a:t>
            </a:r>
            <a:endParaRPr/>
          </a:p>
          <a:p>
            <a:pPr indent="-381000" lvl="0" marL="3810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As long as necessary</a:t>
            </a:r>
            <a:endParaRPr/>
          </a:p>
          <a:p>
            <a:pPr indent="0" lvl="0" marL="0" rtl="0" algn="l">
              <a:lnSpc>
                <a:spcPct val="80000"/>
              </a:lnSpc>
              <a:spcBef>
                <a:spcPts val="800"/>
              </a:spcBef>
              <a:spcAft>
                <a:spcPts val="0"/>
              </a:spcAft>
              <a:buClr>
                <a:schemeClr val="dk1"/>
              </a:buClr>
              <a:buSzPts val="1800"/>
              <a:buNone/>
            </a:pPr>
            <a:r>
              <a:t/>
            </a:r>
            <a:endParaRPr sz="1600">
              <a:solidFill>
                <a:srgbClr val="004C87"/>
              </a:solidFill>
            </a:endParaRPr>
          </a:p>
          <a:p>
            <a:pPr indent="0" lvl="0" marL="0" rtl="0" algn="l">
              <a:lnSpc>
                <a:spcPct val="80000"/>
              </a:lnSpc>
              <a:spcBef>
                <a:spcPts val="800"/>
              </a:spcBef>
              <a:spcAft>
                <a:spcPts val="0"/>
              </a:spcAft>
              <a:buClr>
                <a:schemeClr val="dk1"/>
              </a:buClr>
              <a:buSzPts val="1800"/>
              <a:buNone/>
            </a:pPr>
            <a:r>
              <a:rPr lang="en-GB" sz="1600">
                <a:solidFill>
                  <a:srgbClr val="004C87"/>
                </a:solidFill>
              </a:rPr>
              <a:t>What is the lowest rank that can make the decision to take a child into Police Protection?</a:t>
            </a:r>
            <a:endParaRPr/>
          </a:p>
          <a:p>
            <a:pPr indent="-342900" lvl="0" marL="3429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PC</a:t>
            </a:r>
            <a:endParaRPr/>
          </a:p>
          <a:p>
            <a:pPr indent="-342900" lvl="0" marL="3429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Inspector</a:t>
            </a:r>
            <a:endParaRPr/>
          </a:p>
          <a:p>
            <a:pPr indent="-342900" lvl="0" marL="3429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Chief Inspector</a:t>
            </a:r>
            <a:endParaRPr/>
          </a:p>
          <a:p>
            <a:pPr indent="-228600" lvl="0" marL="457200" rtl="0" algn="l">
              <a:lnSpc>
                <a:spcPct val="115000"/>
              </a:lnSpc>
              <a:spcBef>
                <a:spcPts val="0"/>
              </a:spcBef>
              <a:spcAft>
                <a:spcPts val="0"/>
              </a:spcAft>
              <a:buSzPts val="1800"/>
              <a:buNone/>
            </a:pPr>
            <a:r>
              <a:t/>
            </a:r>
            <a:endParaRPr/>
          </a:p>
        </p:txBody>
      </p:sp>
      <p:pic>
        <p:nvPicPr>
          <p:cNvPr id="72" name="Google Shape;72;p15"/>
          <p:cNvPicPr preferRelativeResize="0"/>
          <p:nvPr/>
        </p:nvPicPr>
        <p:blipFill rotWithShape="1">
          <a:blip r:embed="rId4">
            <a:alphaModFix/>
          </a:blip>
          <a:srcRect b="23665" l="5402" r="2244" t="28125"/>
          <a:stretch/>
        </p:blipFill>
        <p:spPr>
          <a:xfrm>
            <a:off x="477225" y="266350"/>
            <a:ext cx="2047425" cy="53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pic>
        <p:nvPicPr>
          <p:cNvPr id="281" name="Google Shape;281;p42"/>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282" name="Google Shape;282;p42"/>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283" name="Google Shape;283;p42"/>
          <p:cNvSpPr txBox="1"/>
          <p:nvPr>
            <p:ph type="title"/>
          </p:nvPr>
        </p:nvSpPr>
        <p:spPr>
          <a:xfrm>
            <a:off x="3159619" y="262287"/>
            <a:ext cx="2862736"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Modern Slavery</a:t>
            </a:r>
            <a:endParaRPr/>
          </a:p>
        </p:txBody>
      </p:sp>
      <p:sp>
        <p:nvSpPr>
          <p:cNvPr id="284" name="Google Shape;284;p42"/>
          <p:cNvSpPr txBox="1"/>
          <p:nvPr>
            <p:ph idx="1" type="body"/>
          </p:nvPr>
        </p:nvSpPr>
        <p:spPr>
          <a:xfrm>
            <a:off x="330687" y="1085665"/>
            <a:ext cx="8520600" cy="3416400"/>
          </a:xfrm>
          <a:prstGeom prst="rect">
            <a:avLst/>
          </a:prstGeom>
          <a:noFill/>
          <a:ln>
            <a:noFill/>
          </a:ln>
        </p:spPr>
        <p:txBody>
          <a:bodyPr anchorCtr="0" anchor="t" bIns="91425" lIns="91425" spcFirstLastPara="1" rIns="91425" wrap="square" tIns="91425">
            <a:noAutofit/>
          </a:bodyPr>
          <a:lstStyle/>
          <a:p>
            <a:pPr indent="-171450" lvl="0" marL="177800" rtl="0" algn="l">
              <a:lnSpc>
                <a:spcPct val="90000"/>
              </a:lnSpc>
              <a:spcBef>
                <a:spcPts val="0"/>
              </a:spcBef>
              <a:spcAft>
                <a:spcPts val="0"/>
              </a:spcAft>
              <a:buClr>
                <a:schemeClr val="dk1"/>
              </a:buClr>
              <a:buSzPts val="2100"/>
              <a:buChar char="•"/>
            </a:pPr>
            <a:r>
              <a:rPr lang="en-GB" sz="1400">
                <a:solidFill>
                  <a:srgbClr val="004C87"/>
                </a:solidFill>
              </a:rPr>
              <a:t>S.45 MSA 2015 – Defence when compelled to commit the crime</a:t>
            </a:r>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Certain Offences this does not apply to</a:t>
            </a:r>
            <a:endParaRPr/>
          </a:p>
          <a:p>
            <a:pPr indent="-63500" lvl="1" marL="520700" rtl="0" algn="l">
              <a:lnSpc>
                <a:spcPct val="90000"/>
              </a:lnSpc>
              <a:spcBef>
                <a:spcPts val="400"/>
              </a:spcBef>
              <a:spcAft>
                <a:spcPts val="0"/>
              </a:spcAft>
              <a:buClr>
                <a:schemeClr val="dk1"/>
              </a:buClr>
              <a:buSzPts val="1800"/>
              <a:buNone/>
            </a:pPr>
            <a:r>
              <a:t/>
            </a:r>
            <a:endParaRPr>
              <a:solidFill>
                <a:srgbClr val="004C87"/>
              </a:solidFill>
            </a:endParaRPr>
          </a:p>
          <a:p>
            <a:pPr indent="-336550" lvl="2" marL="1028700" rtl="0" algn="l">
              <a:lnSpc>
                <a:spcPct val="90000"/>
              </a:lnSpc>
              <a:spcBef>
                <a:spcPts val="400"/>
              </a:spcBef>
              <a:spcAft>
                <a:spcPts val="0"/>
              </a:spcAft>
              <a:buClr>
                <a:schemeClr val="dk1"/>
              </a:buClr>
              <a:buSzPts val="1500"/>
              <a:buFont typeface="Calibri"/>
              <a:buAutoNum type="arabicPeriod"/>
            </a:pPr>
            <a:r>
              <a:rPr lang="en-GB">
                <a:solidFill>
                  <a:srgbClr val="004C87"/>
                </a:solidFill>
              </a:rPr>
              <a:t>False Imprisonment/Kidnapping</a:t>
            </a:r>
            <a:endParaRPr/>
          </a:p>
          <a:p>
            <a:pPr indent="-336550" lvl="2" marL="1028700" rtl="0" algn="l">
              <a:lnSpc>
                <a:spcPct val="90000"/>
              </a:lnSpc>
              <a:spcBef>
                <a:spcPts val="400"/>
              </a:spcBef>
              <a:spcAft>
                <a:spcPts val="0"/>
              </a:spcAft>
              <a:buClr>
                <a:schemeClr val="dk1"/>
              </a:buClr>
              <a:buSzPts val="1500"/>
              <a:buFont typeface="Calibri"/>
              <a:buAutoNum type="arabicPeriod"/>
            </a:pPr>
            <a:r>
              <a:rPr lang="en-GB">
                <a:solidFill>
                  <a:srgbClr val="004C87"/>
                </a:solidFill>
              </a:rPr>
              <a:t>Murder/Manslaughter</a:t>
            </a:r>
            <a:endParaRPr/>
          </a:p>
          <a:p>
            <a:pPr indent="-336550" lvl="2" marL="1028700" rtl="0" algn="l">
              <a:lnSpc>
                <a:spcPct val="90000"/>
              </a:lnSpc>
              <a:spcBef>
                <a:spcPts val="400"/>
              </a:spcBef>
              <a:spcAft>
                <a:spcPts val="0"/>
              </a:spcAft>
              <a:buClr>
                <a:schemeClr val="dk1"/>
              </a:buClr>
              <a:buSzPts val="1500"/>
              <a:buFont typeface="Calibri"/>
              <a:buAutoNum type="arabicPeriod"/>
            </a:pPr>
            <a:r>
              <a:rPr lang="en-GB">
                <a:solidFill>
                  <a:srgbClr val="004C87"/>
                </a:solidFill>
              </a:rPr>
              <a:t>Serious Assaults</a:t>
            </a:r>
            <a:endParaRPr/>
          </a:p>
          <a:p>
            <a:pPr indent="-336550" lvl="2" marL="1028700" rtl="0" algn="l">
              <a:lnSpc>
                <a:spcPct val="90000"/>
              </a:lnSpc>
              <a:spcBef>
                <a:spcPts val="400"/>
              </a:spcBef>
              <a:spcAft>
                <a:spcPts val="0"/>
              </a:spcAft>
              <a:buClr>
                <a:schemeClr val="dk1"/>
              </a:buClr>
              <a:buSzPts val="1500"/>
              <a:buFont typeface="Calibri"/>
              <a:buAutoNum type="arabicPeriod"/>
            </a:pPr>
            <a:r>
              <a:rPr lang="en-GB">
                <a:solidFill>
                  <a:srgbClr val="004C87"/>
                </a:solidFill>
              </a:rPr>
              <a:t>Firearms Offences</a:t>
            </a:r>
            <a:endParaRPr/>
          </a:p>
          <a:p>
            <a:pPr indent="-336550" lvl="2" marL="1028700" rtl="0" algn="l">
              <a:lnSpc>
                <a:spcPct val="90000"/>
              </a:lnSpc>
              <a:spcBef>
                <a:spcPts val="400"/>
              </a:spcBef>
              <a:spcAft>
                <a:spcPts val="0"/>
              </a:spcAft>
              <a:buClr>
                <a:schemeClr val="dk1"/>
              </a:buClr>
              <a:buSzPts val="1500"/>
              <a:buFont typeface="Calibri"/>
              <a:buAutoNum type="arabicPeriod"/>
            </a:pPr>
            <a:r>
              <a:rPr lang="en-GB">
                <a:solidFill>
                  <a:srgbClr val="004C87"/>
                </a:solidFill>
              </a:rPr>
              <a:t>Robbery/Burglary</a:t>
            </a:r>
            <a:endParaRPr/>
          </a:p>
          <a:p>
            <a:pPr indent="-336550" lvl="2" marL="1028700" rtl="0" algn="l">
              <a:lnSpc>
                <a:spcPct val="90000"/>
              </a:lnSpc>
              <a:spcBef>
                <a:spcPts val="400"/>
              </a:spcBef>
              <a:spcAft>
                <a:spcPts val="0"/>
              </a:spcAft>
              <a:buClr>
                <a:schemeClr val="dk1"/>
              </a:buClr>
              <a:buSzPts val="1500"/>
              <a:buFont typeface="Calibri"/>
              <a:buAutoNum type="arabicPeriod"/>
            </a:pPr>
            <a:r>
              <a:rPr lang="en-GB">
                <a:solidFill>
                  <a:srgbClr val="004C87"/>
                </a:solidFill>
              </a:rPr>
              <a:t>Perverting the Course of Justice</a:t>
            </a:r>
            <a:endParaRPr/>
          </a:p>
          <a:p>
            <a:pPr indent="-336550" lvl="2" marL="1028700" rtl="0" algn="l">
              <a:lnSpc>
                <a:spcPct val="90000"/>
              </a:lnSpc>
              <a:spcBef>
                <a:spcPts val="400"/>
              </a:spcBef>
              <a:spcAft>
                <a:spcPts val="0"/>
              </a:spcAft>
              <a:buClr>
                <a:schemeClr val="dk1"/>
              </a:buClr>
              <a:buSzPts val="1500"/>
              <a:buFont typeface="Calibri"/>
              <a:buAutoNum type="arabicPeriod"/>
            </a:pPr>
            <a:r>
              <a:rPr lang="en-GB">
                <a:solidFill>
                  <a:srgbClr val="004C87"/>
                </a:solidFill>
              </a:rPr>
              <a:t>Piracy</a:t>
            </a:r>
            <a:endParaRPr/>
          </a:p>
          <a:p>
            <a:pPr indent="-336550" lvl="2" marL="1028700" rtl="0" algn="l">
              <a:lnSpc>
                <a:spcPct val="90000"/>
              </a:lnSpc>
              <a:spcBef>
                <a:spcPts val="400"/>
              </a:spcBef>
              <a:spcAft>
                <a:spcPts val="0"/>
              </a:spcAft>
              <a:buClr>
                <a:schemeClr val="dk1"/>
              </a:buClr>
              <a:buSzPts val="1500"/>
              <a:buFont typeface="Calibri"/>
              <a:buAutoNum type="arabicPeriod"/>
            </a:pPr>
            <a:r>
              <a:rPr lang="en-GB">
                <a:solidFill>
                  <a:srgbClr val="004C87"/>
                </a:solidFill>
              </a:rPr>
              <a:t>Other Offences listed in Schedule 4 of the Act</a:t>
            </a:r>
            <a:endParaRPr/>
          </a:p>
          <a:p>
            <a:pPr indent="-228600" lvl="0" marL="457200" rtl="0" algn="l">
              <a:lnSpc>
                <a:spcPct val="115000"/>
              </a:lnSpc>
              <a:spcBef>
                <a:spcPts val="0"/>
              </a:spcBef>
              <a:spcAft>
                <a:spcPts val="0"/>
              </a:spcAft>
              <a:buSzPts val="1800"/>
              <a:buNone/>
            </a:pPr>
            <a:r>
              <a:t/>
            </a:r>
            <a:endParaRPr/>
          </a:p>
        </p:txBody>
      </p:sp>
      <p:pic>
        <p:nvPicPr>
          <p:cNvPr id="285" name="Google Shape;285;p42"/>
          <p:cNvPicPr preferRelativeResize="0"/>
          <p:nvPr/>
        </p:nvPicPr>
        <p:blipFill rotWithShape="1">
          <a:blip r:embed="rId5">
            <a:alphaModFix/>
          </a:blip>
          <a:srcRect b="0" l="0" r="0" t="0"/>
          <a:stretch/>
        </p:blipFill>
        <p:spPr>
          <a:xfrm>
            <a:off x="0" y="4232972"/>
            <a:ext cx="9143999" cy="9105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pic>
        <p:nvPicPr>
          <p:cNvPr id="290" name="Google Shape;290;p43"/>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291" name="Google Shape;291;p43"/>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292" name="Google Shape;292;p43"/>
          <p:cNvSpPr txBox="1"/>
          <p:nvPr>
            <p:ph type="title"/>
          </p:nvPr>
        </p:nvSpPr>
        <p:spPr>
          <a:xfrm>
            <a:off x="2198662" y="262287"/>
            <a:ext cx="478465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Modern Slavery Conviction</a:t>
            </a:r>
            <a:endParaRPr/>
          </a:p>
        </p:txBody>
      </p:sp>
      <p:sp>
        <p:nvSpPr>
          <p:cNvPr id="293" name="Google Shape;293;p43"/>
          <p:cNvSpPr txBox="1"/>
          <p:nvPr>
            <p:ph idx="1" type="body"/>
          </p:nvPr>
        </p:nvSpPr>
        <p:spPr>
          <a:xfrm>
            <a:off x="330687" y="1085665"/>
            <a:ext cx="8520600" cy="3416400"/>
          </a:xfrm>
          <a:prstGeom prst="rect">
            <a:avLst/>
          </a:prstGeom>
          <a:noFill/>
          <a:ln>
            <a:noFill/>
          </a:ln>
        </p:spPr>
        <p:txBody>
          <a:bodyPr anchorCtr="0" anchor="t" bIns="91425" lIns="91425" spcFirstLastPara="1" rIns="91425" wrap="square" tIns="91425">
            <a:noAutofit/>
          </a:bodyPr>
          <a:lstStyle/>
          <a:p>
            <a:pPr indent="-171450" lvl="0" marL="177800" rtl="0" algn="l">
              <a:lnSpc>
                <a:spcPct val="90000"/>
              </a:lnSpc>
              <a:spcBef>
                <a:spcPts val="0"/>
              </a:spcBef>
              <a:spcAft>
                <a:spcPts val="0"/>
              </a:spcAft>
              <a:buClr>
                <a:schemeClr val="dk1"/>
              </a:buClr>
              <a:buSzPts val="2100"/>
              <a:buChar char="•"/>
            </a:pPr>
            <a:r>
              <a:rPr lang="en-GB">
                <a:solidFill>
                  <a:srgbClr val="004C87"/>
                </a:solidFill>
              </a:rPr>
              <a:t>Operation Lindvi – March 2017</a:t>
            </a:r>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County Line identified operating between London and Swansea</a:t>
            </a:r>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Joint operation with South Wales Police identified the address being used</a:t>
            </a:r>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During the search a vulnerable 19 year old woman was found who had been reported missing from her home in London</a:t>
            </a:r>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Driven to Wales and her phone destroyed – Told ‘You belong to me now’</a:t>
            </a:r>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Held at the address for 5 days and forced to hold drugs and deal for them</a:t>
            </a:r>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Police proved that two men were running this operation and had trafficked the woman to the area in order to exploit her</a:t>
            </a:r>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Both pleaded guilty to the offence at Court and were sentenced</a:t>
            </a:r>
            <a:endParaRPr/>
          </a:p>
          <a:p>
            <a:pPr indent="-285750" lvl="1" marL="628650" rtl="0" algn="l">
              <a:lnSpc>
                <a:spcPct val="90000"/>
              </a:lnSpc>
              <a:spcBef>
                <a:spcPts val="400"/>
              </a:spcBef>
              <a:spcAft>
                <a:spcPts val="0"/>
              </a:spcAft>
              <a:buClr>
                <a:schemeClr val="dk1"/>
              </a:buClr>
              <a:buSzPts val="1800"/>
              <a:buFont typeface="Noto Sans Symbols"/>
              <a:buChar char="⮚"/>
            </a:pPr>
            <a:r>
              <a:rPr lang="en-GB">
                <a:solidFill>
                  <a:srgbClr val="004C87"/>
                </a:solidFill>
              </a:rPr>
              <a:t>ONLY REASON THE COURT CASE WENT AHEAD WAS DUE TO THE VICTIM SUPPORTING THE PROSECUTION.</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7" name="Shape 297"/>
        <p:cNvGrpSpPr/>
        <p:nvPr/>
      </p:nvGrpSpPr>
      <p:grpSpPr>
        <a:xfrm>
          <a:off x="0" y="0"/>
          <a:ext cx="0" cy="0"/>
          <a:chOff x="0" y="0"/>
          <a:chExt cx="0" cy="0"/>
        </a:xfrm>
      </p:grpSpPr>
      <p:pic>
        <p:nvPicPr>
          <p:cNvPr id="298" name="Google Shape;298;p44"/>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299" name="Google Shape;299;p44"/>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300" name="Google Shape;300;p44"/>
          <p:cNvSpPr txBox="1"/>
          <p:nvPr/>
        </p:nvSpPr>
        <p:spPr>
          <a:xfrm>
            <a:off x="731700" y="1951838"/>
            <a:ext cx="7680600" cy="864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en-GB" sz="3000" u="none" cap="none" strike="noStrike">
                <a:solidFill>
                  <a:schemeClr val="dk1"/>
                </a:solidFill>
                <a:latin typeface="Arial"/>
                <a:ea typeface="Arial"/>
                <a:cs typeface="Arial"/>
                <a:sym typeface="Arial"/>
              </a:rPr>
              <a:t>Seeing the Signs - Case Studies</a:t>
            </a:r>
            <a:endParaRPr b="0" i="0" sz="3000" u="none" cap="none" strike="noStrike">
              <a:solidFill>
                <a:schemeClr val="dk1"/>
              </a:solidFill>
              <a:latin typeface="Arial"/>
              <a:ea typeface="Arial"/>
              <a:cs typeface="Arial"/>
              <a:sym typeface="Arial"/>
            </a:endParaRPr>
          </a:p>
        </p:txBody>
      </p:sp>
      <p:pic>
        <p:nvPicPr>
          <p:cNvPr id="301" name="Google Shape;301;p44"/>
          <p:cNvPicPr preferRelativeResize="0"/>
          <p:nvPr/>
        </p:nvPicPr>
        <p:blipFill rotWithShape="1">
          <a:blip r:embed="rId5">
            <a:alphaModFix/>
          </a:blip>
          <a:srcRect b="0" l="0" r="0" t="0"/>
          <a:stretch/>
        </p:blipFill>
        <p:spPr>
          <a:xfrm>
            <a:off x="0" y="4232972"/>
            <a:ext cx="9143999" cy="91052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pic>
        <p:nvPicPr>
          <p:cNvPr id="306" name="Google Shape;306;p45"/>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307" name="Google Shape;307;p45"/>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308" name="Google Shape;308;p45"/>
          <p:cNvSpPr txBox="1"/>
          <p:nvPr>
            <p:ph type="title"/>
          </p:nvPr>
        </p:nvSpPr>
        <p:spPr>
          <a:xfrm>
            <a:off x="3377737" y="262287"/>
            <a:ext cx="2426501"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Case Studies</a:t>
            </a:r>
            <a:endParaRPr/>
          </a:p>
        </p:txBody>
      </p:sp>
      <p:sp>
        <p:nvSpPr>
          <p:cNvPr id="309" name="Google Shape;309;p45"/>
          <p:cNvSpPr txBox="1"/>
          <p:nvPr>
            <p:ph idx="1" type="body"/>
          </p:nvPr>
        </p:nvSpPr>
        <p:spPr>
          <a:xfrm>
            <a:off x="330687" y="1085665"/>
            <a:ext cx="8520600" cy="3416400"/>
          </a:xfrm>
          <a:prstGeom prst="rect">
            <a:avLst/>
          </a:prstGeom>
          <a:noFill/>
          <a:ln>
            <a:noFill/>
          </a:ln>
        </p:spPr>
        <p:txBody>
          <a:bodyPr anchorCtr="0" anchor="t" bIns="91425" lIns="91425" spcFirstLastPara="1" rIns="91425" wrap="square" tIns="91425">
            <a:noAutofit/>
          </a:bodyPr>
          <a:lstStyle/>
          <a:p>
            <a:pPr indent="-374650" lvl="0" marL="381000" rtl="0" algn="l">
              <a:lnSpc>
                <a:spcPct val="90000"/>
              </a:lnSpc>
              <a:spcBef>
                <a:spcPts val="0"/>
              </a:spcBef>
              <a:spcAft>
                <a:spcPts val="0"/>
              </a:spcAft>
              <a:buClr>
                <a:schemeClr val="dk1"/>
              </a:buClr>
              <a:buSzPts val="2100"/>
              <a:buFont typeface="Calibri"/>
              <a:buAutoNum type="arabicPeriod"/>
            </a:pPr>
            <a:r>
              <a:rPr lang="en-GB" sz="1600">
                <a:solidFill>
                  <a:srgbClr val="004C87"/>
                </a:solidFill>
              </a:rPr>
              <a:t>Approaching Young People in the Area</a:t>
            </a:r>
            <a:endParaRPr/>
          </a:p>
          <a:p>
            <a:pPr indent="-177800" lvl="1" marL="520700" rtl="0" algn="l">
              <a:lnSpc>
                <a:spcPct val="90000"/>
              </a:lnSpc>
              <a:spcBef>
                <a:spcPts val="400"/>
              </a:spcBef>
              <a:spcAft>
                <a:spcPts val="0"/>
              </a:spcAft>
              <a:buClr>
                <a:schemeClr val="dk1"/>
              </a:buClr>
              <a:buSzPts val="1800"/>
              <a:buFont typeface="Noto Sans Symbols"/>
              <a:buChar char="❖"/>
            </a:pPr>
            <a:r>
              <a:rPr lang="en-GB" sz="1600">
                <a:solidFill>
                  <a:srgbClr val="004C87"/>
                </a:solidFill>
              </a:rPr>
              <a:t>Territory and Historical Gang Areas</a:t>
            </a:r>
            <a:endParaRPr/>
          </a:p>
          <a:p>
            <a:pPr indent="-374650" lvl="0" marL="381000" rtl="0" algn="l">
              <a:lnSpc>
                <a:spcPct val="90000"/>
              </a:lnSpc>
              <a:spcBef>
                <a:spcPts val="800"/>
              </a:spcBef>
              <a:spcAft>
                <a:spcPts val="0"/>
              </a:spcAft>
              <a:buClr>
                <a:schemeClr val="dk1"/>
              </a:buClr>
              <a:buSzPts val="2100"/>
              <a:buFont typeface="Calibri"/>
              <a:buAutoNum type="arabicPeriod"/>
            </a:pPr>
            <a:r>
              <a:rPr lang="en-GB" sz="1600">
                <a:solidFill>
                  <a:srgbClr val="004C87"/>
                </a:solidFill>
              </a:rPr>
              <a:t>Creating Drug Debts</a:t>
            </a:r>
            <a:endParaRPr/>
          </a:p>
          <a:p>
            <a:pPr indent="-177800" lvl="1" marL="520700" rtl="0" algn="l">
              <a:lnSpc>
                <a:spcPct val="90000"/>
              </a:lnSpc>
              <a:spcBef>
                <a:spcPts val="400"/>
              </a:spcBef>
              <a:spcAft>
                <a:spcPts val="0"/>
              </a:spcAft>
              <a:buClr>
                <a:schemeClr val="dk1"/>
              </a:buClr>
              <a:buSzPts val="1800"/>
              <a:buFont typeface="Noto Sans Symbols"/>
              <a:buChar char="❖"/>
            </a:pPr>
            <a:r>
              <a:rPr lang="en-GB" sz="1600">
                <a:solidFill>
                  <a:srgbClr val="004C87"/>
                </a:solidFill>
              </a:rPr>
              <a:t>Planned Deliveries and Robberies</a:t>
            </a:r>
            <a:endParaRPr/>
          </a:p>
          <a:p>
            <a:pPr indent="-336550" lvl="0" marL="342900" rtl="0" algn="l">
              <a:lnSpc>
                <a:spcPct val="90000"/>
              </a:lnSpc>
              <a:spcBef>
                <a:spcPts val="800"/>
              </a:spcBef>
              <a:spcAft>
                <a:spcPts val="0"/>
              </a:spcAft>
              <a:buClr>
                <a:schemeClr val="dk1"/>
              </a:buClr>
              <a:buSzPts val="2100"/>
              <a:buFont typeface="Calibri"/>
              <a:buAutoNum type="arabicPeriod"/>
            </a:pPr>
            <a:r>
              <a:rPr lang="en-GB" sz="1600">
                <a:solidFill>
                  <a:srgbClr val="004C87"/>
                </a:solidFill>
              </a:rPr>
              <a:t>Identifying Family and Home Addresses</a:t>
            </a:r>
            <a:endParaRPr/>
          </a:p>
          <a:p>
            <a:pPr indent="-177800" lvl="1" marL="520700" rtl="0" algn="l">
              <a:lnSpc>
                <a:spcPct val="90000"/>
              </a:lnSpc>
              <a:spcBef>
                <a:spcPts val="400"/>
              </a:spcBef>
              <a:spcAft>
                <a:spcPts val="0"/>
              </a:spcAft>
              <a:buClr>
                <a:schemeClr val="dk1"/>
              </a:buClr>
              <a:buSzPts val="1800"/>
              <a:buFont typeface="Noto Sans Symbols"/>
              <a:buChar char="❖"/>
            </a:pPr>
            <a:r>
              <a:rPr lang="en-GB" sz="1600">
                <a:solidFill>
                  <a:srgbClr val="004C87"/>
                </a:solidFill>
              </a:rPr>
              <a:t>Sending Messages through Family Members</a:t>
            </a:r>
            <a:endParaRPr/>
          </a:p>
          <a:p>
            <a:pPr indent="-374650" lvl="0" marL="381000" rtl="0" algn="l">
              <a:lnSpc>
                <a:spcPct val="90000"/>
              </a:lnSpc>
              <a:spcBef>
                <a:spcPts val="800"/>
              </a:spcBef>
              <a:spcAft>
                <a:spcPts val="0"/>
              </a:spcAft>
              <a:buClr>
                <a:schemeClr val="dk1"/>
              </a:buClr>
              <a:buSzPts val="2100"/>
              <a:buFont typeface="Calibri"/>
              <a:buAutoNum type="arabicPeriod"/>
            </a:pPr>
            <a:r>
              <a:rPr lang="en-GB" sz="1600">
                <a:solidFill>
                  <a:srgbClr val="004C87"/>
                </a:solidFill>
              </a:rPr>
              <a:t>Organised Drug Drop Deliveries</a:t>
            </a:r>
            <a:endParaRPr/>
          </a:p>
          <a:p>
            <a:pPr indent="-177800" lvl="1" marL="520700" rtl="0" algn="l">
              <a:lnSpc>
                <a:spcPct val="90000"/>
              </a:lnSpc>
              <a:spcBef>
                <a:spcPts val="400"/>
              </a:spcBef>
              <a:spcAft>
                <a:spcPts val="0"/>
              </a:spcAft>
              <a:buClr>
                <a:schemeClr val="dk1"/>
              </a:buClr>
              <a:buSzPts val="1800"/>
              <a:buFont typeface="Noto Sans Symbols"/>
              <a:buChar char="❖"/>
            </a:pPr>
            <a:r>
              <a:rPr lang="en-GB" sz="1600">
                <a:solidFill>
                  <a:srgbClr val="004C87"/>
                </a:solidFill>
              </a:rPr>
              <a:t>Dead Drops</a:t>
            </a:r>
            <a:endParaRPr/>
          </a:p>
          <a:p>
            <a:pPr indent="-374650" lvl="0" marL="381000" rtl="0" algn="l">
              <a:lnSpc>
                <a:spcPct val="90000"/>
              </a:lnSpc>
              <a:spcBef>
                <a:spcPts val="800"/>
              </a:spcBef>
              <a:spcAft>
                <a:spcPts val="0"/>
              </a:spcAft>
              <a:buClr>
                <a:schemeClr val="dk1"/>
              </a:buClr>
              <a:buSzPts val="2100"/>
              <a:buFont typeface="Calibri"/>
              <a:buAutoNum type="arabicPeriod"/>
            </a:pPr>
            <a:r>
              <a:rPr lang="en-GB" sz="1600">
                <a:solidFill>
                  <a:srgbClr val="004C87"/>
                </a:solidFill>
              </a:rPr>
              <a:t>Tasking Younger Members/Initiation Acts</a:t>
            </a:r>
            <a:endParaRPr/>
          </a:p>
          <a:p>
            <a:pPr indent="-177800" lvl="1" marL="520700" rtl="0" algn="l">
              <a:lnSpc>
                <a:spcPct val="90000"/>
              </a:lnSpc>
              <a:spcBef>
                <a:spcPts val="400"/>
              </a:spcBef>
              <a:spcAft>
                <a:spcPts val="0"/>
              </a:spcAft>
              <a:buClr>
                <a:schemeClr val="dk1"/>
              </a:buClr>
              <a:buSzPts val="1800"/>
              <a:buFont typeface="Noto Sans Symbols"/>
              <a:buChar char="❖"/>
            </a:pPr>
            <a:r>
              <a:rPr lang="en-GB" sz="1600">
                <a:solidFill>
                  <a:srgbClr val="004C87"/>
                </a:solidFill>
              </a:rPr>
              <a:t>Identifying Other Dealers and Attacking Them</a:t>
            </a:r>
            <a:endParaRPr/>
          </a:p>
          <a:p>
            <a:pPr indent="-228600" lvl="0" marL="457200" rtl="0" algn="l">
              <a:lnSpc>
                <a:spcPct val="115000"/>
              </a:lnSpc>
              <a:spcBef>
                <a:spcPts val="0"/>
              </a:spcBef>
              <a:spcAft>
                <a:spcPts val="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313" name="Shape 313"/>
        <p:cNvGrpSpPr/>
        <p:nvPr/>
      </p:nvGrpSpPr>
      <p:grpSpPr>
        <a:xfrm>
          <a:off x="0" y="0"/>
          <a:ext cx="0" cy="0"/>
          <a:chOff x="0" y="0"/>
          <a:chExt cx="0" cy="0"/>
        </a:xfrm>
      </p:grpSpPr>
      <p:pic>
        <p:nvPicPr>
          <p:cNvPr id="314" name="Google Shape;314;p46"/>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315" name="Google Shape;315;p46"/>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316" name="Google Shape;316;p46"/>
          <p:cNvSpPr txBox="1"/>
          <p:nvPr/>
        </p:nvSpPr>
        <p:spPr>
          <a:xfrm>
            <a:off x="2576053" y="347575"/>
            <a:ext cx="4836600" cy="59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3D85C6"/>
                </a:solidFill>
                <a:latin typeface="Arial"/>
                <a:ea typeface="Arial"/>
                <a:cs typeface="Arial"/>
                <a:sym typeface="Arial"/>
              </a:rPr>
              <a:t>Family history and background</a:t>
            </a:r>
            <a:endParaRPr b="1" i="0" sz="2400" u="none" cap="none" strike="noStrike">
              <a:solidFill>
                <a:srgbClr val="3D85C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3D85C6"/>
              </a:solidFill>
              <a:latin typeface="Arial"/>
              <a:ea typeface="Arial"/>
              <a:cs typeface="Arial"/>
              <a:sym typeface="Arial"/>
            </a:endParaRPr>
          </a:p>
        </p:txBody>
      </p:sp>
      <p:pic>
        <p:nvPicPr>
          <p:cNvPr id="317" name="Google Shape;317;p46"/>
          <p:cNvPicPr preferRelativeResize="0"/>
          <p:nvPr/>
        </p:nvPicPr>
        <p:blipFill rotWithShape="1">
          <a:blip r:embed="rId5">
            <a:alphaModFix/>
          </a:blip>
          <a:srcRect b="0" l="0" r="0" t="0"/>
          <a:stretch/>
        </p:blipFill>
        <p:spPr>
          <a:xfrm>
            <a:off x="24150" y="4232972"/>
            <a:ext cx="9143999" cy="910528"/>
          </a:xfrm>
          <a:prstGeom prst="rect">
            <a:avLst/>
          </a:prstGeom>
          <a:noFill/>
          <a:ln>
            <a:noFill/>
          </a:ln>
        </p:spPr>
      </p:pic>
      <p:sp>
        <p:nvSpPr>
          <p:cNvPr id="318" name="Google Shape;318;p46"/>
          <p:cNvSpPr txBox="1"/>
          <p:nvPr/>
        </p:nvSpPr>
        <p:spPr>
          <a:xfrm>
            <a:off x="946950" y="1147775"/>
            <a:ext cx="7250100" cy="3000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Paul Jnr is 16</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Laila, Paul’s mother is parenting alone after the parents relationship of 17 years broke down a year ago. There have been reports of continuous arguing about co-parenting, finances and housing. Both parents deny domestic abuse. </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GB" sz="1800" u="none" cap="none" strike="noStrike">
                <a:solidFill>
                  <a:schemeClr val="dk1"/>
                </a:solidFill>
                <a:latin typeface="Arial"/>
                <a:ea typeface="Arial"/>
                <a:cs typeface="Arial"/>
                <a:sym typeface="Arial"/>
              </a:rPr>
              <a:t>Paul has a relationship with his father Paul Snr and he sees him once a week at the weekend.</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DA23">
            <a:alpha val="17647"/>
          </a:srgbClr>
        </a:solidFill>
      </p:bgPr>
    </p:bg>
    <p:spTree>
      <p:nvGrpSpPr>
        <p:cNvPr id="322" name="Shape 322"/>
        <p:cNvGrpSpPr/>
        <p:nvPr/>
      </p:nvGrpSpPr>
      <p:grpSpPr>
        <a:xfrm>
          <a:off x="0" y="0"/>
          <a:ext cx="0" cy="0"/>
          <a:chOff x="0" y="0"/>
          <a:chExt cx="0" cy="0"/>
        </a:xfrm>
      </p:grpSpPr>
      <p:pic>
        <p:nvPicPr>
          <p:cNvPr id="323" name="Google Shape;323;p47"/>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324" name="Google Shape;324;p47"/>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325" name="Google Shape;325;p47"/>
          <p:cNvSpPr txBox="1"/>
          <p:nvPr/>
        </p:nvSpPr>
        <p:spPr>
          <a:xfrm>
            <a:off x="129150" y="944863"/>
            <a:ext cx="8885700" cy="3050100"/>
          </a:xfrm>
          <a:prstGeom prst="rect">
            <a:avLst/>
          </a:prstGeom>
          <a:noFill/>
          <a:ln>
            <a:noFill/>
          </a:ln>
        </p:spPr>
        <p:txBody>
          <a:bodyPr anchorCtr="0" anchor="t" bIns="91425" lIns="91425" spcFirstLastPara="1" rIns="91425" wrap="square" tIns="91425">
            <a:noAutofit/>
          </a:bodyPr>
          <a:lstStyle/>
          <a:p>
            <a:pPr indent="0" lvl="0" marL="0" marR="0" rtl="0" algn="l">
              <a:lnSpc>
                <a:spcPct val="75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Paul, age 16 -</a:t>
            </a:r>
            <a:endParaRPr b="0" i="0" sz="1400" u="none" cap="none" strike="noStrike">
              <a:solidFill>
                <a:schemeClr val="dk1"/>
              </a:solidFill>
              <a:latin typeface="Arial"/>
              <a:ea typeface="Arial"/>
              <a:cs typeface="Arial"/>
              <a:sym typeface="Arial"/>
            </a:endParaRPr>
          </a:p>
          <a:p>
            <a:pPr indent="0" lvl="0" marL="0" marR="0" rtl="0" algn="l">
              <a:lnSpc>
                <a:spcPct val="75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75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Paul previously had a good relationship with his mother, but of late he has become rude and frequently tells her that he does not need to listen to her  rules and that he will be moving out soon because he is 16 and she cannot tell him what to do. </a:t>
            </a:r>
            <a:endParaRPr b="0" i="0" sz="1400" u="none" cap="none" strike="noStrike">
              <a:solidFill>
                <a:schemeClr val="dk1"/>
              </a:solidFill>
              <a:latin typeface="Arial"/>
              <a:ea typeface="Arial"/>
              <a:cs typeface="Arial"/>
              <a:sym typeface="Arial"/>
            </a:endParaRPr>
          </a:p>
          <a:p>
            <a:pPr indent="0" lvl="0" marL="457200" marR="0" rtl="0" algn="l">
              <a:lnSpc>
                <a:spcPct val="75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75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Paul has put a lock on his bedroom door several times; he says that this is to stop his siblings going into his room and through his stuff. Mother has removed it, but each time he puts it back. </a:t>
            </a:r>
            <a:endParaRPr b="0" i="0" sz="1400" u="none" cap="none" strike="noStrike">
              <a:solidFill>
                <a:schemeClr val="dk1"/>
              </a:solidFill>
              <a:latin typeface="Arial"/>
              <a:ea typeface="Arial"/>
              <a:cs typeface="Arial"/>
              <a:sym typeface="Arial"/>
            </a:endParaRPr>
          </a:p>
          <a:p>
            <a:pPr indent="0" lvl="0" marL="457200" marR="0" rtl="0" algn="l">
              <a:lnSpc>
                <a:spcPct val="75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75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Paul has started to stay out after his curfew, he is being brought home in cars and has also been returned home by the police after being found in possession of a knife on two occasions. He was referred to Prevention and Diversion after admitting the first offence but received a Referral Order for the second offence, which is nearing completion. Although he did not attend all of his appointments he has developed a good relationship with his Youth Offending Team worker. Paul has been warned that a further offence is likely to result in a custodial sentence.</a:t>
            </a:r>
            <a:endParaRPr b="0" i="0" sz="1400" u="none" cap="none" strike="noStrike">
              <a:solidFill>
                <a:schemeClr val="dk1"/>
              </a:solidFill>
              <a:latin typeface="Arial"/>
              <a:ea typeface="Arial"/>
              <a:cs typeface="Arial"/>
              <a:sym typeface="Arial"/>
            </a:endParaRPr>
          </a:p>
          <a:p>
            <a:pPr indent="0" lvl="0" marL="457200" marR="0" rtl="0" algn="l">
              <a:lnSpc>
                <a:spcPct val="75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317500" lvl="0" marL="457200" marR="0" rtl="0" algn="l">
              <a:lnSpc>
                <a:spcPct val="75000"/>
              </a:lnSpc>
              <a:spcBef>
                <a:spcPts val="0"/>
              </a:spcBef>
              <a:spcAft>
                <a:spcPts val="0"/>
              </a:spcAft>
              <a:buClr>
                <a:schemeClr val="dk1"/>
              </a:buClr>
              <a:buSzPts val="1400"/>
              <a:buFont typeface="Arial"/>
              <a:buChar char="★"/>
            </a:pPr>
            <a:r>
              <a:rPr b="0" i="0" lang="en-GB" sz="1400" u="none" cap="none" strike="noStrike">
                <a:solidFill>
                  <a:schemeClr val="dk1"/>
                </a:solidFill>
                <a:latin typeface="Arial"/>
                <a:ea typeface="Arial"/>
                <a:cs typeface="Arial"/>
                <a:sym typeface="Arial"/>
              </a:rPr>
              <a:t>Last week Paul was out for four nights. On the first night mum called him and he answered the phone, saying he was staying at his friend’s house. When mum asked to speak to the adult in the home the call was disconnected and she was not able to get back in touch with him. Mum called the Police but they advised that he was not missing as she had spoken to him. Paul returned home on the fifth evening at 10pm. He told mum that his battery had died and they argued. Mum has told you that Paul’s response was more aggressive than usual and she thought he might hit her but he did not.</a:t>
            </a:r>
            <a:endParaRPr b="0" i="0" sz="1400" u="none" cap="none" strike="noStrike">
              <a:solidFill>
                <a:schemeClr val="dk1"/>
              </a:solidFill>
              <a:latin typeface="Arial"/>
              <a:ea typeface="Arial"/>
              <a:cs typeface="Arial"/>
              <a:sym typeface="Arial"/>
            </a:endParaRPr>
          </a:p>
        </p:txBody>
      </p:sp>
      <p:sp>
        <p:nvSpPr>
          <p:cNvPr id="326" name="Google Shape;326;p47"/>
          <p:cNvSpPr txBox="1"/>
          <p:nvPr/>
        </p:nvSpPr>
        <p:spPr>
          <a:xfrm>
            <a:off x="3003350" y="152400"/>
            <a:ext cx="2869500" cy="66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BF9000"/>
                </a:solidFill>
                <a:latin typeface="Arial"/>
                <a:ea typeface="Arial"/>
                <a:cs typeface="Arial"/>
                <a:sym typeface="Arial"/>
              </a:rPr>
              <a:t>Home Life </a:t>
            </a:r>
            <a:endParaRPr b="1" i="0" sz="2400" u="none" cap="none" strike="noStrike">
              <a:solidFill>
                <a:srgbClr val="BF9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330" name="Shape 330"/>
        <p:cNvGrpSpPr/>
        <p:nvPr/>
      </p:nvGrpSpPr>
      <p:grpSpPr>
        <a:xfrm>
          <a:off x="0" y="0"/>
          <a:ext cx="0" cy="0"/>
          <a:chOff x="0" y="0"/>
          <a:chExt cx="0" cy="0"/>
        </a:xfrm>
      </p:grpSpPr>
      <p:pic>
        <p:nvPicPr>
          <p:cNvPr id="331" name="Google Shape;331;p48"/>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332" name="Google Shape;332;p48"/>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pic>
        <p:nvPicPr>
          <p:cNvPr id="333" name="Google Shape;333;p48"/>
          <p:cNvPicPr preferRelativeResize="0"/>
          <p:nvPr/>
        </p:nvPicPr>
        <p:blipFill rotWithShape="1">
          <a:blip r:embed="rId5">
            <a:alphaModFix/>
          </a:blip>
          <a:srcRect b="0" l="0" r="0" t="0"/>
          <a:stretch/>
        </p:blipFill>
        <p:spPr>
          <a:xfrm>
            <a:off x="0" y="4232972"/>
            <a:ext cx="9143999" cy="910528"/>
          </a:xfrm>
          <a:prstGeom prst="rect">
            <a:avLst/>
          </a:prstGeom>
          <a:noFill/>
          <a:ln>
            <a:noFill/>
          </a:ln>
        </p:spPr>
      </p:pic>
      <p:sp>
        <p:nvSpPr>
          <p:cNvPr id="334" name="Google Shape;334;p48"/>
          <p:cNvSpPr txBox="1"/>
          <p:nvPr/>
        </p:nvSpPr>
        <p:spPr>
          <a:xfrm>
            <a:off x="330000" y="1220275"/>
            <a:ext cx="8484000" cy="3012600"/>
          </a:xfrm>
          <a:prstGeom prst="rect">
            <a:avLst/>
          </a:prstGeom>
          <a:noFill/>
          <a:ln>
            <a:noFill/>
          </a:ln>
        </p:spPr>
        <p:txBody>
          <a:bodyPr anchorCtr="0" anchor="t" bIns="91425" lIns="91425" spcFirstLastPara="1" rIns="91425" wrap="square" tIns="91425">
            <a:noAutofit/>
          </a:bodyPr>
          <a:lstStyle/>
          <a:p>
            <a:pPr indent="0" lvl="0" marL="0" marR="0" rtl="0" algn="l">
              <a:lnSpc>
                <a:spcPct val="75000"/>
              </a:lnSpc>
              <a:spcBef>
                <a:spcPts val="0"/>
              </a:spcBef>
              <a:spcAft>
                <a:spcPts val="0"/>
              </a:spcAft>
              <a:buClr>
                <a:srgbClr val="000000"/>
              </a:buClr>
              <a:buSzPts val="1600"/>
              <a:buFont typeface="Arial"/>
              <a:buNone/>
            </a:pPr>
            <a:r>
              <a:rPr b="1" i="0" lang="en-GB" sz="1600" u="none" cap="none" strike="noStrike">
                <a:solidFill>
                  <a:schemeClr val="dk1"/>
                </a:solidFill>
                <a:latin typeface="Arial"/>
                <a:ea typeface="Arial"/>
                <a:cs typeface="Arial"/>
                <a:sym typeface="Arial"/>
              </a:rPr>
              <a:t>Paul, age 16 -</a:t>
            </a:r>
            <a:endParaRPr b="0" i="0" sz="1600" u="none" cap="none" strike="noStrike">
              <a:solidFill>
                <a:schemeClr val="dk1"/>
              </a:solidFill>
              <a:latin typeface="Arial"/>
              <a:ea typeface="Arial"/>
              <a:cs typeface="Arial"/>
              <a:sym typeface="Arial"/>
            </a:endParaRPr>
          </a:p>
          <a:p>
            <a:pPr indent="0" lvl="0" marL="0" marR="0" rtl="0" algn="l">
              <a:lnSpc>
                <a:spcPct val="75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30200" lvl="0" marL="457200" marR="0" rtl="0" algn="l">
              <a:lnSpc>
                <a:spcPct val="75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Paul has had difficulties with his behaviour in school from a young age. When he was in primary school his mother was often called in to calm him down or asked to come and collect him due to him hitting teachers and other children. </a:t>
            </a:r>
            <a:endParaRPr b="0" i="0" sz="1600" u="none" cap="none" strike="noStrike">
              <a:solidFill>
                <a:schemeClr val="dk1"/>
              </a:solidFill>
              <a:latin typeface="Arial"/>
              <a:ea typeface="Arial"/>
              <a:cs typeface="Arial"/>
              <a:sym typeface="Arial"/>
            </a:endParaRPr>
          </a:p>
          <a:p>
            <a:pPr indent="0" lvl="0" marL="457200" marR="0" rtl="0" algn="l">
              <a:lnSpc>
                <a:spcPct val="75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30200" lvl="0" marL="457200" marR="0" rtl="0" algn="l">
              <a:lnSpc>
                <a:spcPct val="75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Paul’s difficulties persisted in secondary school. Individual pastoral staff have offered his parents a sympathetic ear about his behaviour and some staff had expressed to his mum that they are worried about how the school had been managing him. </a:t>
            </a:r>
            <a:endParaRPr b="0" i="0" sz="1600" u="none" cap="none" strike="noStrike">
              <a:solidFill>
                <a:schemeClr val="dk1"/>
              </a:solidFill>
              <a:latin typeface="Arial"/>
              <a:ea typeface="Arial"/>
              <a:cs typeface="Arial"/>
              <a:sym typeface="Arial"/>
            </a:endParaRPr>
          </a:p>
          <a:p>
            <a:pPr indent="0" lvl="0" marL="457200" marR="0" rtl="0" algn="l">
              <a:lnSpc>
                <a:spcPct val="75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30200" lvl="0" marL="457200" marR="0" rtl="0" algn="l">
              <a:lnSpc>
                <a:spcPct val="75000"/>
              </a:lnSpc>
              <a:spcBef>
                <a:spcPts val="0"/>
              </a:spcBef>
              <a:spcAft>
                <a:spcPts val="0"/>
              </a:spcAft>
              <a:buClr>
                <a:schemeClr val="dk1"/>
              </a:buClr>
              <a:buSzPts val="1600"/>
              <a:buFont typeface="Arial"/>
              <a:buChar char="★"/>
            </a:pPr>
            <a:r>
              <a:rPr b="0" i="0" lang="en-GB" sz="1600" u="none" cap="none" strike="noStrike">
                <a:solidFill>
                  <a:schemeClr val="dk1"/>
                </a:solidFill>
                <a:latin typeface="Arial"/>
                <a:ea typeface="Arial"/>
                <a:cs typeface="Arial"/>
                <a:sym typeface="Arial"/>
              </a:rPr>
              <a:t>The school had offered counselling which Paul had started to attend, however,  this ended when he was permanently excluded following the first knife incident. He now is on roll at the Pupil Referral Unit but only has lessons three days a week. Paul sometimes skips days at his education provision.</a:t>
            </a:r>
            <a:endParaRPr b="0" i="0" sz="1600" u="none" cap="none" strike="noStrike">
              <a:solidFill>
                <a:schemeClr val="dk1"/>
              </a:solidFill>
              <a:latin typeface="Arial"/>
              <a:ea typeface="Arial"/>
              <a:cs typeface="Arial"/>
              <a:sym typeface="Arial"/>
            </a:endParaRPr>
          </a:p>
        </p:txBody>
      </p:sp>
      <p:sp>
        <p:nvSpPr>
          <p:cNvPr id="335" name="Google Shape;335;p48"/>
          <p:cNvSpPr txBox="1"/>
          <p:nvPr/>
        </p:nvSpPr>
        <p:spPr>
          <a:xfrm>
            <a:off x="3510300" y="378575"/>
            <a:ext cx="1932000" cy="48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A64D79"/>
                </a:solidFill>
                <a:latin typeface="Arial"/>
                <a:ea typeface="Arial"/>
                <a:cs typeface="Arial"/>
                <a:sym typeface="Arial"/>
              </a:rPr>
              <a:t>Education</a:t>
            </a:r>
            <a:endParaRPr b="1" i="0" sz="2400" u="none" cap="none" strike="noStrike">
              <a:solidFill>
                <a:srgbClr val="A64D79"/>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339" name="Shape 339"/>
        <p:cNvGrpSpPr/>
        <p:nvPr/>
      </p:nvGrpSpPr>
      <p:grpSpPr>
        <a:xfrm>
          <a:off x="0" y="0"/>
          <a:ext cx="0" cy="0"/>
          <a:chOff x="0" y="0"/>
          <a:chExt cx="0" cy="0"/>
        </a:xfrm>
      </p:grpSpPr>
      <p:pic>
        <p:nvPicPr>
          <p:cNvPr id="340" name="Google Shape;340;p49"/>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341" name="Google Shape;341;p49"/>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342" name="Google Shape;342;p49"/>
          <p:cNvSpPr txBox="1"/>
          <p:nvPr/>
        </p:nvSpPr>
        <p:spPr>
          <a:xfrm>
            <a:off x="3191575" y="347575"/>
            <a:ext cx="2451600" cy="59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3D85C6"/>
                </a:solidFill>
                <a:latin typeface="Arial"/>
                <a:ea typeface="Arial"/>
                <a:cs typeface="Arial"/>
                <a:sym typeface="Arial"/>
              </a:rPr>
              <a:t>Neighbourhood</a:t>
            </a:r>
            <a:endParaRPr b="1" i="0" sz="2400" u="none" cap="none" strike="noStrike">
              <a:solidFill>
                <a:srgbClr val="3D85C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3D85C6"/>
              </a:solidFill>
              <a:latin typeface="Arial"/>
              <a:ea typeface="Arial"/>
              <a:cs typeface="Arial"/>
              <a:sym typeface="Arial"/>
            </a:endParaRPr>
          </a:p>
        </p:txBody>
      </p:sp>
      <p:pic>
        <p:nvPicPr>
          <p:cNvPr id="343" name="Google Shape;343;p49"/>
          <p:cNvPicPr preferRelativeResize="0"/>
          <p:nvPr/>
        </p:nvPicPr>
        <p:blipFill rotWithShape="1">
          <a:blip r:embed="rId5">
            <a:alphaModFix/>
          </a:blip>
          <a:srcRect b="0" l="0" r="0" t="0"/>
          <a:stretch/>
        </p:blipFill>
        <p:spPr>
          <a:xfrm>
            <a:off x="24150" y="4232972"/>
            <a:ext cx="9143999" cy="910528"/>
          </a:xfrm>
          <a:prstGeom prst="rect">
            <a:avLst/>
          </a:prstGeom>
          <a:noFill/>
          <a:ln>
            <a:noFill/>
          </a:ln>
        </p:spPr>
      </p:pic>
      <p:sp>
        <p:nvSpPr>
          <p:cNvPr id="344" name="Google Shape;344;p49"/>
          <p:cNvSpPr txBox="1"/>
          <p:nvPr/>
        </p:nvSpPr>
        <p:spPr>
          <a:xfrm>
            <a:off x="497375" y="1530375"/>
            <a:ext cx="8359800" cy="153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800" u="none" cap="none" strike="noStrike">
                <a:solidFill>
                  <a:srgbClr val="000000"/>
                </a:solidFill>
                <a:latin typeface="Arial"/>
                <a:ea typeface="Arial"/>
                <a:cs typeface="Arial"/>
                <a:sym typeface="Arial"/>
              </a:rPr>
              <a:t>Laila, mother -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Laila and her family have lived in the same neighbourhood since she was a teenager and moved out of her parents home, but remained living locally. </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Laila has a good set of friends who support her. </a:t>
            </a:r>
            <a:endParaRPr b="0" i="0" sz="18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GB" sz="1800" u="none" cap="none" strike="noStrike">
                <a:solidFill>
                  <a:srgbClr val="000000"/>
                </a:solidFill>
                <a:latin typeface="Arial"/>
                <a:ea typeface="Arial"/>
                <a:cs typeface="Arial"/>
                <a:sym typeface="Arial"/>
              </a:rPr>
              <a:t>Laila also went to the local secondary school.</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9DAF8"/>
        </a:solidFill>
      </p:bgPr>
    </p:bg>
    <p:spTree>
      <p:nvGrpSpPr>
        <p:cNvPr id="348" name="Shape 348"/>
        <p:cNvGrpSpPr/>
        <p:nvPr/>
      </p:nvGrpSpPr>
      <p:grpSpPr>
        <a:xfrm>
          <a:off x="0" y="0"/>
          <a:ext cx="0" cy="0"/>
          <a:chOff x="0" y="0"/>
          <a:chExt cx="0" cy="0"/>
        </a:xfrm>
      </p:grpSpPr>
      <p:pic>
        <p:nvPicPr>
          <p:cNvPr id="349" name="Google Shape;349;p50"/>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350" name="Google Shape;350;p50"/>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351" name="Google Shape;351;p50"/>
          <p:cNvSpPr txBox="1"/>
          <p:nvPr/>
        </p:nvSpPr>
        <p:spPr>
          <a:xfrm>
            <a:off x="2576038" y="347575"/>
            <a:ext cx="4029900" cy="59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3D85C6"/>
                </a:solidFill>
                <a:latin typeface="Arial"/>
                <a:ea typeface="Arial"/>
                <a:cs typeface="Arial"/>
                <a:sym typeface="Arial"/>
              </a:rPr>
              <a:t>Neighbourhood (cont.)</a:t>
            </a:r>
            <a:endParaRPr b="1" i="0" sz="2400" u="none" cap="none" strike="noStrike">
              <a:solidFill>
                <a:srgbClr val="3D85C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3D85C6"/>
              </a:solidFill>
              <a:latin typeface="Arial"/>
              <a:ea typeface="Arial"/>
              <a:cs typeface="Arial"/>
              <a:sym typeface="Arial"/>
            </a:endParaRPr>
          </a:p>
        </p:txBody>
      </p:sp>
      <p:pic>
        <p:nvPicPr>
          <p:cNvPr id="352" name="Google Shape;352;p50"/>
          <p:cNvPicPr preferRelativeResize="0"/>
          <p:nvPr/>
        </p:nvPicPr>
        <p:blipFill rotWithShape="1">
          <a:blip r:embed="rId5">
            <a:alphaModFix/>
          </a:blip>
          <a:srcRect b="0" l="0" r="0" t="0"/>
          <a:stretch/>
        </p:blipFill>
        <p:spPr>
          <a:xfrm>
            <a:off x="24150" y="4232972"/>
            <a:ext cx="9143999" cy="910528"/>
          </a:xfrm>
          <a:prstGeom prst="rect">
            <a:avLst/>
          </a:prstGeom>
          <a:noFill/>
          <a:ln>
            <a:noFill/>
          </a:ln>
        </p:spPr>
      </p:pic>
      <p:sp>
        <p:nvSpPr>
          <p:cNvPr id="353" name="Google Shape;353;p50"/>
          <p:cNvSpPr txBox="1"/>
          <p:nvPr/>
        </p:nvSpPr>
        <p:spPr>
          <a:xfrm>
            <a:off x="497375" y="1530375"/>
            <a:ext cx="8455200" cy="153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Paul, age 16 -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Laila has told you the one of her friends has informed her that she has seen Paul hanging out on the street with older boys at whilst she is at work.  </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Mum has not been particularly worried about this as some of the children she has seen him with are the sons of her friends.</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Mum does not know some of the males in the group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DDA23">
            <a:alpha val="17647"/>
          </a:srgbClr>
        </a:solidFill>
      </p:bgPr>
    </p:bg>
    <p:spTree>
      <p:nvGrpSpPr>
        <p:cNvPr id="357" name="Shape 357"/>
        <p:cNvGrpSpPr/>
        <p:nvPr/>
      </p:nvGrpSpPr>
      <p:grpSpPr>
        <a:xfrm>
          <a:off x="0" y="0"/>
          <a:ext cx="0" cy="0"/>
          <a:chOff x="0" y="0"/>
          <a:chExt cx="0" cy="0"/>
        </a:xfrm>
      </p:grpSpPr>
      <p:pic>
        <p:nvPicPr>
          <p:cNvPr id="358" name="Google Shape;358;p51"/>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359" name="Google Shape;359;p51"/>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pic>
        <p:nvPicPr>
          <p:cNvPr id="360" name="Google Shape;360;p51"/>
          <p:cNvPicPr preferRelativeResize="0"/>
          <p:nvPr/>
        </p:nvPicPr>
        <p:blipFill rotWithShape="1">
          <a:blip r:embed="rId5">
            <a:alphaModFix/>
          </a:blip>
          <a:srcRect b="0" l="0" r="0" t="0"/>
          <a:stretch/>
        </p:blipFill>
        <p:spPr>
          <a:xfrm>
            <a:off x="0" y="4366872"/>
            <a:ext cx="9143999" cy="910528"/>
          </a:xfrm>
          <a:prstGeom prst="rect">
            <a:avLst/>
          </a:prstGeom>
          <a:noFill/>
          <a:ln>
            <a:noFill/>
          </a:ln>
        </p:spPr>
      </p:pic>
      <p:sp>
        <p:nvSpPr>
          <p:cNvPr id="361" name="Google Shape;361;p51"/>
          <p:cNvSpPr txBox="1"/>
          <p:nvPr/>
        </p:nvSpPr>
        <p:spPr>
          <a:xfrm>
            <a:off x="3338150" y="418675"/>
            <a:ext cx="2247600" cy="52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BF9000"/>
                </a:solidFill>
                <a:latin typeface="Arial"/>
                <a:ea typeface="Arial"/>
                <a:cs typeface="Arial"/>
                <a:sym typeface="Arial"/>
              </a:rPr>
              <a:t>The Incident</a:t>
            </a:r>
            <a:endParaRPr b="1" i="0" sz="2400" u="none" cap="none" strike="noStrike">
              <a:solidFill>
                <a:srgbClr val="BF9000"/>
              </a:solidFill>
              <a:latin typeface="Arial"/>
              <a:ea typeface="Arial"/>
              <a:cs typeface="Arial"/>
              <a:sym typeface="Arial"/>
            </a:endParaRPr>
          </a:p>
        </p:txBody>
      </p:sp>
      <p:sp>
        <p:nvSpPr>
          <p:cNvPr id="362" name="Google Shape;362;p51"/>
          <p:cNvSpPr txBox="1"/>
          <p:nvPr/>
        </p:nvSpPr>
        <p:spPr>
          <a:xfrm>
            <a:off x="152400" y="944875"/>
            <a:ext cx="8991600" cy="25443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Laila calls you to update that Paul has just left the house after she overheard him on the phone saying that he is going to “deal with it”. </a:t>
            </a:r>
            <a:endParaRPr b="0"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Laila says that she asked him what he was talking about but he refused to say. Laila tried to prevent him from leaving by standing in front of the door but he pushed her out of the way. </a:t>
            </a:r>
            <a:endParaRPr b="0"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Laila saw him get into a car that appeared to have been waiting for him outside.</a:t>
            </a:r>
            <a:endParaRPr b="0"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Laila is calling because e is worried because she suspects Paul has removed a knife from the kitchen.</a:t>
            </a:r>
            <a:endParaRPr b="0" i="0" sz="1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304800" lvl="0" marL="457200" marR="0" rtl="0" algn="l">
              <a:lnSpc>
                <a:spcPct val="100000"/>
              </a:lnSpc>
              <a:spcBef>
                <a:spcPts val="0"/>
              </a:spcBef>
              <a:spcAft>
                <a:spcPts val="0"/>
              </a:spcAft>
              <a:buClr>
                <a:srgbClr val="000000"/>
              </a:buClr>
              <a:buSzPts val="1200"/>
              <a:buFont typeface="Arial"/>
              <a:buChar char="★"/>
            </a:pPr>
            <a:r>
              <a:rPr b="0" i="0" lang="en-GB" sz="1200" u="none" cap="none" strike="noStrike">
                <a:solidFill>
                  <a:srgbClr val="000000"/>
                </a:solidFill>
                <a:latin typeface="Arial"/>
                <a:ea typeface="Arial"/>
                <a:cs typeface="Arial"/>
                <a:sym typeface="Arial"/>
              </a:rPr>
              <a:t>Paul is currently not at home. Mum spoke to him this afternoon and he said he would be staying at a friend’s. He is not currently answering mum’s calls.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alpha val="34117"/>
          </a:srgbClr>
        </a:solidFill>
      </p:bgPr>
    </p:bg>
    <p:spTree>
      <p:nvGrpSpPr>
        <p:cNvPr id="76"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78" name="Google Shape;78;p16"/>
          <p:cNvSpPr txBox="1"/>
          <p:nvPr>
            <p:ph type="title"/>
          </p:nvPr>
        </p:nvSpPr>
        <p:spPr>
          <a:xfrm>
            <a:off x="2899930" y="343696"/>
            <a:ext cx="338211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Introductory Quiz:</a:t>
            </a:r>
            <a:br>
              <a:rPr b="1" lang="en-GB">
                <a:solidFill>
                  <a:srgbClr val="0B5394"/>
                </a:solidFill>
              </a:rPr>
            </a:br>
            <a:endParaRPr/>
          </a:p>
        </p:txBody>
      </p:sp>
      <p:sp>
        <p:nvSpPr>
          <p:cNvPr id="79" name="Google Shape;79;p16"/>
          <p:cNvSpPr txBox="1"/>
          <p:nvPr>
            <p:ph idx="1" type="body"/>
          </p:nvPr>
        </p:nvSpPr>
        <p:spPr>
          <a:xfrm>
            <a:off x="311699" y="9448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800"/>
              <a:buNone/>
            </a:pPr>
            <a:r>
              <a:rPr lang="en-GB" sz="1600">
                <a:solidFill>
                  <a:srgbClr val="004C87"/>
                </a:solidFill>
              </a:rPr>
              <a:t>When someone is arrested where does the law state they should be brought to?</a:t>
            </a:r>
            <a:endParaRPr/>
          </a:p>
          <a:p>
            <a:pPr indent="-381000" lvl="0" marL="3810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A Purpose Built Custody Suite</a:t>
            </a:r>
            <a:endParaRPr/>
          </a:p>
          <a:p>
            <a:pPr indent="-381000" lvl="0" marL="3810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A Designated Police Station</a:t>
            </a:r>
            <a:endParaRPr/>
          </a:p>
          <a:p>
            <a:pPr indent="-381000" lvl="0" marL="3810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Any suitable place</a:t>
            </a:r>
            <a:endParaRPr/>
          </a:p>
          <a:p>
            <a:pPr indent="0" lvl="0" marL="0" rtl="0" algn="l">
              <a:lnSpc>
                <a:spcPct val="80000"/>
              </a:lnSpc>
              <a:spcBef>
                <a:spcPts val="800"/>
              </a:spcBef>
              <a:spcAft>
                <a:spcPts val="0"/>
              </a:spcAft>
              <a:buClr>
                <a:schemeClr val="dk1"/>
              </a:buClr>
              <a:buSzPts val="1800"/>
              <a:buNone/>
            </a:pPr>
            <a:r>
              <a:t/>
            </a:r>
            <a:endParaRPr sz="1600"/>
          </a:p>
          <a:p>
            <a:pPr indent="0" lvl="0" marL="0" rtl="0" algn="l">
              <a:lnSpc>
                <a:spcPct val="80000"/>
              </a:lnSpc>
              <a:spcBef>
                <a:spcPts val="800"/>
              </a:spcBef>
              <a:spcAft>
                <a:spcPts val="0"/>
              </a:spcAft>
              <a:buClr>
                <a:schemeClr val="dk1"/>
              </a:buClr>
              <a:buSzPts val="1800"/>
              <a:buNone/>
            </a:pPr>
            <a:r>
              <a:rPr lang="en-GB" sz="1600">
                <a:solidFill>
                  <a:srgbClr val="004C87"/>
                </a:solidFill>
              </a:rPr>
              <a:t>What is the lowest rank that the law states can decide to detain someone at a Police Station after arrest?</a:t>
            </a:r>
            <a:endParaRPr/>
          </a:p>
          <a:p>
            <a:pPr indent="-342900" lvl="0" marL="3429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PC</a:t>
            </a:r>
            <a:endParaRPr/>
          </a:p>
          <a:p>
            <a:pPr indent="-342900" lvl="0" marL="3429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Sergeant</a:t>
            </a:r>
            <a:endParaRPr/>
          </a:p>
          <a:p>
            <a:pPr indent="-342900" lvl="0" marL="3429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Inspector</a:t>
            </a:r>
            <a:endParaRPr/>
          </a:p>
          <a:p>
            <a:pPr indent="-228600" lvl="0" marL="457200" rtl="0" algn="l">
              <a:lnSpc>
                <a:spcPct val="115000"/>
              </a:lnSpc>
              <a:spcBef>
                <a:spcPts val="0"/>
              </a:spcBef>
              <a:spcAft>
                <a:spcPts val="0"/>
              </a:spcAft>
              <a:buSzPts val="1800"/>
              <a:buNone/>
            </a:pPr>
            <a:r>
              <a:t/>
            </a:r>
            <a:endParaRPr/>
          </a:p>
        </p:txBody>
      </p:sp>
      <p:pic>
        <p:nvPicPr>
          <p:cNvPr id="80" name="Google Shape;80;p16"/>
          <p:cNvPicPr preferRelativeResize="0"/>
          <p:nvPr/>
        </p:nvPicPr>
        <p:blipFill rotWithShape="1">
          <a:blip r:embed="rId4">
            <a:alphaModFix/>
          </a:blip>
          <a:srcRect b="23665" l="5402" r="2244" t="28125"/>
          <a:stretch/>
        </p:blipFill>
        <p:spPr>
          <a:xfrm>
            <a:off x="477225" y="266350"/>
            <a:ext cx="2047425" cy="53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4CCCC"/>
        </a:solidFill>
      </p:bgPr>
    </p:bg>
    <p:spTree>
      <p:nvGrpSpPr>
        <p:cNvPr id="366" name="Shape 366"/>
        <p:cNvGrpSpPr/>
        <p:nvPr/>
      </p:nvGrpSpPr>
      <p:grpSpPr>
        <a:xfrm>
          <a:off x="0" y="0"/>
          <a:ext cx="0" cy="0"/>
          <a:chOff x="0" y="0"/>
          <a:chExt cx="0" cy="0"/>
        </a:xfrm>
      </p:grpSpPr>
      <p:pic>
        <p:nvPicPr>
          <p:cNvPr id="367" name="Google Shape;367;p52"/>
          <p:cNvPicPr preferRelativeResize="0"/>
          <p:nvPr/>
        </p:nvPicPr>
        <p:blipFill rotWithShape="1">
          <a:blip r:embed="rId3">
            <a:alphaModFix/>
          </a:blip>
          <a:srcRect b="0" l="0" r="0" t="0"/>
          <a:stretch/>
        </p:blipFill>
        <p:spPr>
          <a:xfrm>
            <a:off x="152400" y="152400"/>
            <a:ext cx="1440625" cy="792475"/>
          </a:xfrm>
          <a:prstGeom prst="rect">
            <a:avLst/>
          </a:prstGeom>
          <a:noFill/>
          <a:ln>
            <a:noFill/>
          </a:ln>
        </p:spPr>
      </p:pic>
      <p:pic>
        <p:nvPicPr>
          <p:cNvPr id="368" name="Google Shape;368;p52"/>
          <p:cNvPicPr preferRelativeResize="0"/>
          <p:nvPr/>
        </p:nvPicPr>
        <p:blipFill rotWithShape="1">
          <a:blip r:embed="rId4">
            <a:alphaModFix/>
          </a:blip>
          <a:srcRect b="0" l="0" r="0" t="0"/>
          <a:stretch/>
        </p:blipFill>
        <p:spPr>
          <a:xfrm>
            <a:off x="7588950" y="152400"/>
            <a:ext cx="1440625" cy="382592"/>
          </a:xfrm>
          <a:prstGeom prst="rect">
            <a:avLst/>
          </a:prstGeom>
          <a:noFill/>
          <a:ln>
            <a:noFill/>
          </a:ln>
        </p:spPr>
      </p:pic>
      <p:sp>
        <p:nvSpPr>
          <p:cNvPr id="369" name="Google Shape;369;p52"/>
          <p:cNvSpPr txBox="1"/>
          <p:nvPr/>
        </p:nvSpPr>
        <p:spPr>
          <a:xfrm>
            <a:off x="528000" y="466650"/>
            <a:ext cx="8136300" cy="59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741B47"/>
                </a:solidFill>
                <a:latin typeface="Arial"/>
                <a:ea typeface="Arial"/>
                <a:cs typeface="Arial"/>
                <a:sym typeface="Arial"/>
              </a:rPr>
              <a:t>Discussion</a:t>
            </a:r>
            <a:endParaRPr b="1" i="0" sz="2400" u="none" cap="none" strike="noStrike">
              <a:solidFill>
                <a:srgbClr val="741B47"/>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741B47"/>
              </a:solidFill>
              <a:latin typeface="Arial"/>
              <a:ea typeface="Arial"/>
              <a:cs typeface="Arial"/>
              <a:sym typeface="Arial"/>
            </a:endParaRPr>
          </a:p>
        </p:txBody>
      </p:sp>
      <p:pic>
        <p:nvPicPr>
          <p:cNvPr id="370" name="Google Shape;370;p52"/>
          <p:cNvPicPr preferRelativeResize="0"/>
          <p:nvPr/>
        </p:nvPicPr>
        <p:blipFill rotWithShape="1">
          <a:blip r:embed="rId5">
            <a:alphaModFix/>
          </a:blip>
          <a:srcRect b="0" l="0" r="0" t="0"/>
          <a:stretch/>
        </p:blipFill>
        <p:spPr>
          <a:xfrm>
            <a:off x="0" y="4366872"/>
            <a:ext cx="9143999" cy="910528"/>
          </a:xfrm>
          <a:prstGeom prst="rect">
            <a:avLst/>
          </a:prstGeom>
          <a:noFill/>
          <a:ln>
            <a:noFill/>
          </a:ln>
        </p:spPr>
      </p:pic>
      <p:sp>
        <p:nvSpPr>
          <p:cNvPr id="371" name="Google Shape;371;p52"/>
          <p:cNvSpPr txBox="1"/>
          <p:nvPr/>
        </p:nvSpPr>
        <p:spPr>
          <a:xfrm>
            <a:off x="650425" y="1162875"/>
            <a:ext cx="8136300" cy="16356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chemeClr val="dk1"/>
              </a:buClr>
              <a:buSzPts val="2800"/>
              <a:buFont typeface="Arial"/>
              <a:buNone/>
            </a:pPr>
            <a:r>
              <a:rPr b="0" i="0" lang="en-GB" sz="2000" u="none" cap="none" strike="noStrike">
                <a:solidFill>
                  <a:schemeClr val="dk1"/>
                </a:solidFill>
                <a:latin typeface="Arial"/>
                <a:ea typeface="Arial"/>
                <a:cs typeface="Arial"/>
                <a:sym typeface="Arial"/>
              </a:rPr>
              <a:t>1.	What are the risks?</a:t>
            </a:r>
            <a:endParaRPr b="0" i="0" sz="2000" u="none" cap="none" strike="noStrike">
              <a:solidFill>
                <a:schemeClr val="dk1"/>
              </a:solidFill>
              <a:latin typeface="Calibri"/>
              <a:ea typeface="Calibri"/>
              <a:cs typeface="Calibri"/>
              <a:sym typeface="Calibri"/>
            </a:endParaRPr>
          </a:p>
          <a:p>
            <a:pPr indent="0" lvl="0" marL="0" marR="0" rtl="0" algn="just">
              <a:lnSpc>
                <a:spcPct val="150000"/>
              </a:lnSpc>
              <a:spcBef>
                <a:spcPts val="1000"/>
              </a:spcBef>
              <a:spcAft>
                <a:spcPts val="0"/>
              </a:spcAft>
              <a:buClr>
                <a:schemeClr val="dk1"/>
              </a:buClr>
              <a:buSzPts val="2800"/>
              <a:buFont typeface="Arial"/>
              <a:buNone/>
            </a:pPr>
            <a:r>
              <a:rPr b="0" i="0" lang="en-GB" sz="2000" u="none" cap="none" strike="noStrike">
                <a:solidFill>
                  <a:schemeClr val="dk1"/>
                </a:solidFill>
                <a:latin typeface="Arial"/>
                <a:ea typeface="Arial"/>
                <a:cs typeface="Arial"/>
                <a:sym typeface="Arial"/>
              </a:rPr>
              <a:t>2.	What would you do?</a:t>
            </a:r>
            <a:endParaRPr b="0" i="0" sz="2000" u="none" cap="none" strike="noStrike">
              <a:solidFill>
                <a:schemeClr val="dk1"/>
              </a:solidFill>
              <a:latin typeface="Calibri"/>
              <a:ea typeface="Calibri"/>
              <a:cs typeface="Calibri"/>
              <a:sym typeface="Calibri"/>
            </a:endParaRPr>
          </a:p>
          <a:p>
            <a:pPr indent="0" lvl="0" marL="0" marR="0" rtl="0" algn="just">
              <a:lnSpc>
                <a:spcPct val="150000"/>
              </a:lnSpc>
              <a:spcBef>
                <a:spcPts val="1000"/>
              </a:spcBef>
              <a:spcAft>
                <a:spcPts val="0"/>
              </a:spcAft>
              <a:buClr>
                <a:schemeClr val="dk1"/>
              </a:buClr>
              <a:buSzPts val="2800"/>
              <a:buFont typeface="Arial"/>
              <a:buNone/>
            </a:pPr>
            <a:r>
              <a:rPr b="0" i="0" lang="en-GB" sz="2000" u="none" cap="none" strike="noStrike">
                <a:solidFill>
                  <a:schemeClr val="dk1"/>
                </a:solidFill>
                <a:latin typeface="Arial"/>
                <a:ea typeface="Arial"/>
                <a:cs typeface="Arial"/>
                <a:sym typeface="Arial"/>
              </a:rPr>
              <a:t>3.	Who would you ask for help?</a:t>
            </a:r>
            <a:endParaRPr b="0" i="0" sz="2000" u="none" cap="none" strike="noStrike">
              <a:solidFill>
                <a:schemeClr val="dk1"/>
              </a:solidFill>
              <a:latin typeface="Calibri"/>
              <a:ea typeface="Calibri"/>
              <a:cs typeface="Calibri"/>
              <a:sym typeface="Calibri"/>
            </a:endParaRPr>
          </a:p>
          <a:p>
            <a:pPr indent="0" lvl="0" marL="0" marR="0" rtl="0" algn="just">
              <a:lnSpc>
                <a:spcPct val="150000"/>
              </a:lnSpc>
              <a:spcBef>
                <a:spcPts val="1000"/>
              </a:spcBef>
              <a:spcAft>
                <a:spcPts val="0"/>
              </a:spcAft>
              <a:buClr>
                <a:schemeClr val="dk1"/>
              </a:buClr>
              <a:buSzPts val="2800"/>
              <a:buFont typeface="Arial"/>
              <a:buNone/>
            </a:pPr>
            <a:r>
              <a:rPr b="0" i="0" lang="en-GB" sz="2000" u="none" cap="none" strike="noStrike">
                <a:solidFill>
                  <a:schemeClr val="dk1"/>
                </a:solidFill>
                <a:latin typeface="Arial"/>
                <a:ea typeface="Arial"/>
                <a:cs typeface="Arial"/>
                <a:sym typeface="Arial"/>
              </a:rPr>
              <a:t>4.	At what point could / should someone have intervened earlier?</a:t>
            </a:r>
            <a:endParaRPr b="0" i="0" sz="2000" u="none" cap="none" strike="noStrike">
              <a:solidFill>
                <a:schemeClr val="dk1"/>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2800"/>
              <a:buFont typeface="Arial"/>
              <a:buNone/>
            </a:pPr>
            <a:r>
              <a:rPr b="0" i="0" lang="en-GB" sz="2000" u="none" cap="none" strike="noStrike">
                <a:solidFill>
                  <a:schemeClr val="dk1"/>
                </a:solidFill>
                <a:latin typeface="Arial"/>
                <a:ea typeface="Arial"/>
                <a:cs typeface="Arial"/>
                <a:sym typeface="Arial"/>
              </a:rPr>
              <a:t>5.  How can services consider recovery in our responses?</a:t>
            </a:r>
            <a:endParaRPr b="0" i="0" sz="2000" u="none" cap="none" strike="noStrike">
              <a:solidFill>
                <a:schemeClr val="dk1"/>
              </a:solidFill>
              <a:latin typeface="Arial"/>
              <a:ea typeface="Arial"/>
              <a:cs typeface="Arial"/>
              <a:sym typeface="Arial"/>
            </a:endParaRPr>
          </a:p>
          <a:p>
            <a:pPr indent="0" lvl="0" marL="0" marR="0" rtl="0" algn="just">
              <a:lnSpc>
                <a:spcPct val="150000"/>
              </a:lnSpc>
              <a:spcBef>
                <a:spcPts val="1000"/>
              </a:spcBef>
              <a:spcAft>
                <a:spcPts val="0"/>
              </a:spcAft>
              <a:buClr>
                <a:schemeClr val="dk1"/>
              </a:buClr>
              <a:buSzPts val="28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pic>
        <p:nvPicPr>
          <p:cNvPr id="376" name="Google Shape;376;p53"/>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pic>
        <p:nvPicPr>
          <p:cNvPr id="377" name="Google Shape;377;p53"/>
          <p:cNvPicPr preferRelativeResize="0"/>
          <p:nvPr/>
        </p:nvPicPr>
        <p:blipFill rotWithShape="1">
          <a:blip r:embed="rId4">
            <a:alphaModFix/>
          </a:blip>
          <a:srcRect b="0" l="0" r="0" t="0"/>
          <a:stretch/>
        </p:blipFill>
        <p:spPr>
          <a:xfrm>
            <a:off x="0" y="4232972"/>
            <a:ext cx="9143999" cy="910528"/>
          </a:xfrm>
          <a:prstGeom prst="rect">
            <a:avLst/>
          </a:prstGeom>
          <a:noFill/>
          <a:ln>
            <a:noFill/>
          </a:ln>
        </p:spPr>
      </p:pic>
      <p:sp>
        <p:nvSpPr>
          <p:cNvPr id="378" name="Google Shape;378;p53"/>
          <p:cNvSpPr txBox="1"/>
          <p:nvPr/>
        </p:nvSpPr>
        <p:spPr>
          <a:xfrm>
            <a:off x="2508300" y="1348675"/>
            <a:ext cx="4127400" cy="198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0"/>
              <a:buFont typeface="Arial"/>
              <a:buNone/>
            </a:pPr>
            <a:r>
              <a:rPr b="1" i="0" lang="en-GB" sz="11000" u="none" cap="none" strike="noStrike">
                <a:solidFill>
                  <a:srgbClr val="000000"/>
                </a:solidFill>
                <a:latin typeface="Arial"/>
                <a:ea typeface="Arial"/>
                <a:cs typeface="Arial"/>
                <a:sym typeface="Arial"/>
              </a:rPr>
              <a:t>Q&amp;A</a:t>
            </a:r>
            <a:endParaRPr b="0" i="0" sz="11000" u="none" cap="none" strike="noStrike">
              <a:solidFill>
                <a:srgbClr val="000000"/>
              </a:solidFill>
              <a:latin typeface="Arial"/>
              <a:ea typeface="Arial"/>
              <a:cs typeface="Arial"/>
              <a:sym typeface="Arial"/>
            </a:endParaRPr>
          </a:p>
        </p:txBody>
      </p:sp>
      <p:pic>
        <p:nvPicPr>
          <p:cNvPr id="379" name="Google Shape;379;p53"/>
          <p:cNvPicPr preferRelativeResize="0"/>
          <p:nvPr/>
        </p:nvPicPr>
        <p:blipFill>
          <a:blip r:embed="rId5">
            <a:alphaModFix/>
          </a:blip>
          <a:stretch>
            <a:fillRect/>
          </a:stretch>
        </p:blipFill>
        <p:spPr>
          <a:xfrm>
            <a:off x="219475" y="152402"/>
            <a:ext cx="2194900" cy="5873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pic>
        <p:nvPicPr>
          <p:cNvPr id="384" name="Google Shape;384;p54"/>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385" name="Google Shape;385;p54"/>
          <p:cNvSpPr txBox="1"/>
          <p:nvPr/>
        </p:nvSpPr>
        <p:spPr>
          <a:xfrm>
            <a:off x="1262550" y="679099"/>
            <a:ext cx="6838800" cy="334000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Arial"/>
                <a:ea typeface="Arial"/>
                <a:cs typeface="Arial"/>
                <a:sym typeface="Arial"/>
              </a:rPr>
              <a:t>For more information</a:t>
            </a:r>
            <a:endParaRPr b="1" i="0" sz="18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Contact the project team at: </a:t>
            </a:r>
            <a:r>
              <a:rPr b="0" i="0" lang="en-GB" sz="1800" u="sng" cap="none" strike="noStrike">
                <a:solidFill>
                  <a:schemeClr val="hlink"/>
                </a:solidFill>
                <a:latin typeface="Arial"/>
                <a:ea typeface="Arial"/>
                <a:cs typeface="Arial"/>
                <a:sym typeface="Arial"/>
                <a:hlinkClick r:id="rId4"/>
              </a:rPr>
              <a:t>Contextual.safeguarding@hackney.gov.uk</a:t>
            </a:r>
            <a:endParaRPr b="0" i="0" sz="18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Join the Contextual Safeguarding network at: </a:t>
            </a:r>
            <a:r>
              <a:rPr b="0" i="0" lang="en-GB" sz="1800" u="sng" cap="none" strike="noStrike">
                <a:solidFill>
                  <a:schemeClr val="hlink"/>
                </a:solidFill>
                <a:latin typeface="Arial"/>
                <a:ea typeface="Arial"/>
                <a:cs typeface="Arial"/>
                <a:sym typeface="Arial"/>
                <a:hlinkClick r:id="rId5"/>
              </a:rPr>
              <a:t>www.contextualsafeguarding.org.uk</a:t>
            </a:r>
            <a:endParaRPr b="0" i="0" sz="1800" u="sng" cap="none" strike="noStrike">
              <a:solidFill>
                <a:schemeClr val="accent5"/>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t/>
            </a:r>
            <a:endParaRPr b="0" i="0" sz="1800" u="sng" cap="none" strike="noStrike">
              <a:solidFill>
                <a:schemeClr val="accent5"/>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Contact PS David Finnegan at:</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rPr b="0" i="0" lang="en-GB" sz="1800" u="sng" cap="none" strike="noStrike">
                <a:solidFill>
                  <a:schemeClr val="accent5"/>
                </a:solidFill>
                <a:latin typeface="Arial"/>
                <a:ea typeface="Arial"/>
                <a:cs typeface="Arial"/>
                <a:sym typeface="Arial"/>
              </a:rPr>
              <a:t>david.finnegan@met.pnn.police.uk</a:t>
            </a:r>
            <a:endParaRPr b="0" i="0" sz="1800" u="sng"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86" name="Google Shape;386;p54"/>
          <p:cNvPicPr preferRelativeResize="0"/>
          <p:nvPr/>
        </p:nvPicPr>
        <p:blipFill rotWithShape="1">
          <a:blip r:embed="rId6">
            <a:alphaModFix/>
          </a:blip>
          <a:srcRect b="0" l="0" r="0" t="0"/>
          <a:stretch/>
        </p:blipFill>
        <p:spPr>
          <a:xfrm>
            <a:off x="0" y="4232972"/>
            <a:ext cx="9143999" cy="910528"/>
          </a:xfrm>
          <a:prstGeom prst="rect">
            <a:avLst/>
          </a:prstGeom>
          <a:noFill/>
          <a:ln>
            <a:noFill/>
          </a:ln>
        </p:spPr>
      </p:pic>
      <p:pic>
        <p:nvPicPr>
          <p:cNvPr id="387" name="Google Shape;387;p54"/>
          <p:cNvPicPr preferRelativeResize="0"/>
          <p:nvPr/>
        </p:nvPicPr>
        <p:blipFill>
          <a:blip r:embed="rId7">
            <a:alphaModFix/>
          </a:blip>
          <a:stretch>
            <a:fillRect/>
          </a:stretch>
        </p:blipFill>
        <p:spPr>
          <a:xfrm>
            <a:off x="219475" y="152402"/>
            <a:ext cx="2194900" cy="587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alpha val="34117"/>
          </a:srgbClr>
        </a:solidFill>
      </p:bgPr>
    </p:bg>
    <p:spTree>
      <p:nvGrpSpPr>
        <p:cNvPr id="84" name="Shape 84"/>
        <p:cNvGrpSpPr/>
        <p:nvPr/>
      </p:nvGrpSpPr>
      <p:grpSpPr>
        <a:xfrm>
          <a:off x="0" y="0"/>
          <a:ext cx="0" cy="0"/>
          <a:chOff x="0" y="0"/>
          <a:chExt cx="0" cy="0"/>
        </a:xfrm>
      </p:grpSpPr>
      <p:pic>
        <p:nvPicPr>
          <p:cNvPr id="85" name="Google Shape;85;p17"/>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86" name="Google Shape;86;p17"/>
          <p:cNvSpPr txBox="1"/>
          <p:nvPr>
            <p:ph type="title"/>
          </p:nvPr>
        </p:nvSpPr>
        <p:spPr>
          <a:xfrm>
            <a:off x="2899930" y="343696"/>
            <a:ext cx="338211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Introductory Quiz:</a:t>
            </a:r>
            <a:br>
              <a:rPr b="1" lang="en-GB">
                <a:solidFill>
                  <a:srgbClr val="0B5394"/>
                </a:solidFill>
              </a:rPr>
            </a:br>
            <a:endParaRPr/>
          </a:p>
        </p:txBody>
      </p:sp>
      <p:sp>
        <p:nvSpPr>
          <p:cNvPr id="87" name="Google Shape;87;p17"/>
          <p:cNvSpPr txBox="1"/>
          <p:nvPr>
            <p:ph idx="1" type="body"/>
          </p:nvPr>
        </p:nvSpPr>
        <p:spPr>
          <a:xfrm>
            <a:off x="311699" y="9448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800"/>
              <a:buNone/>
            </a:pPr>
            <a:r>
              <a:rPr lang="en-GB" sz="1600">
                <a:solidFill>
                  <a:srgbClr val="004C87"/>
                </a:solidFill>
              </a:rPr>
              <a:t>Approximately how many County Lines do the NCA state are currently active across England &amp; Wales?</a:t>
            </a:r>
            <a:endParaRPr/>
          </a:p>
          <a:p>
            <a:pPr indent="-381000" lvl="0" marL="3810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320</a:t>
            </a:r>
            <a:endParaRPr/>
          </a:p>
          <a:p>
            <a:pPr indent="-381000" lvl="0" marL="3810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510</a:t>
            </a:r>
            <a:endParaRPr/>
          </a:p>
          <a:p>
            <a:pPr indent="-381000" lvl="0" marL="3810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720</a:t>
            </a:r>
            <a:endParaRPr/>
          </a:p>
          <a:p>
            <a:pPr indent="0" lvl="0" marL="0" rtl="0" algn="l">
              <a:lnSpc>
                <a:spcPct val="80000"/>
              </a:lnSpc>
              <a:spcBef>
                <a:spcPts val="800"/>
              </a:spcBef>
              <a:spcAft>
                <a:spcPts val="0"/>
              </a:spcAft>
              <a:buClr>
                <a:schemeClr val="dk1"/>
              </a:buClr>
              <a:buSzPts val="1800"/>
              <a:buNone/>
            </a:pPr>
            <a:r>
              <a:t/>
            </a:r>
            <a:endParaRPr sz="1600">
              <a:solidFill>
                <a:srgbClr val="004C87"/>
              </a:solidFill>
            </a:endParaRPr>
          </a:p>
          <a:p>
            <a:pPr indent="0" lvl="0" marL="0" rtl="0" algn="l">
              <a:lnSpc>
                <a:spcPct val="80000"/>
              </a:lnSpc>
              <a:spcBef>
                <a:spcPts val="800"/>
              </a:spcBef>
              <a:spcAft>
                <a:spcPts val="0"/>
              </a:spcAft>
              <a:buClr>
                <a:schemeClr val="dk1"/>
              </a:buClr>
              <a:buSzPts val="1800"/>
              <a:buNone/>
            </a:pPr>
            <a:r>
              <a:rPr lang="en-GB" sz="1600">
                <a:solidFill>
                  <a:srgbClr val="004C87"/>
                </a:solidFill>
              </a:rPr>
              <a:t>How many of those are estimated to be running from London?</a:t>
            </a:r>
            <a:endParaRPr/>
          </a:p>
          <a:p>
            <a:pPr indent="-342900" lvl="0" marL="3429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113</a:t>
            </a:r>
            <a:endParaRPr/>
          </a:p>
          <a:p>
            <a:pPr indent="-342900" lvl="0" marL="3429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283</a:t>
            </a:r>
            <a:endParaRPr/>
          </a:p>
          <a:p>
            <a:pPr indent="-342900" lvl="0" marL="3429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396</a:t>
            </a:r>
            <a:endParaRPr/>
          </a:p>
          <a:p>
            <a:pPr indent="-228600" lvl="0" marL="457200" rtl="0" algn="l">
              <a:lnSpc>
                <a:spcPct val="115000"/>
              </a:lnSpc>
              <a:spcBef>
                <a:spcPts val="0"/>
              </a:spcBef>
              <a:spcAft>
                <a:spcPts val="0"/>
              </a:spcAft>
              <a:buSzPts val="1800"/>
              <a:buNone/>
            </a:pPr>
            <a:r>
              <a:t/>
            </a:r>
            <a:endParaRPr/>
          </a:p>
        </p:txBody>
      </p:sp>
      <p:pic>
        <p:nvPicPr>
          <p:cNvPr id="88" name="Google Shape;88;p17"/>
          <p:cNvPicPr preferRelativeResize="0"/>
          <p:nvPr/>
        </p:nvPicPr>
        <p:blipFill rotWithShape="1">
          <a:blip r:embed="rId4">
            <a:alphaModFix/>
          </a:blip>
          <a:srcRect b="23665" l="5402" r="2244" t="28125"/>
          <a:stretch/>
        </p:blipFill>
        <p:spPr>
          <a:xfrm>
            <a:off x="477225" y="266350"/>
            <a:ext cx="2047425" cy="53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alpha val="34117"/>
          </a:srgbClr>
        </a:solidFill>
      </p:bgPr>
    </p:bg>
    <p:spTree>
      <p:nvGrpSpPr>
        <p:cNvPr id="92" name="Shape 92"/>
        <p:cNvGrpSpPr/>
        <p:nvPr/>
      </p:nvGrpSpPr>
      <p:grpSpPr>
        <a:xfrm>
          <a:off x="0" y="0"/>
          <a:ext cx="0" cy="0"/>
          <a:chOff x="0" y="0"/>
          <a:chExt cx="0" cy="0"/>
        </a:xfrm>
      </p:grpSpPr>
      <p:pic>
        <p:nvPicPr>
          <p:cNvPr id="93" name="Google Shape;93;p18"/>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94" name="Google Shape;94;p18"/>
          <p:cNvSpPr txBox="1"/>
          <p:nvPr>
            <p:ph type="title"/>
          </p:nvPr>
        </p:nvSpPr>
        <p:spPr>
          <a:xfrm>
            <a:off x="2899930" y="343696"/>
            <a:ext cx="338211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Introductory Quiz:</a:t>
            </a:r>
            <a:br>
              <a:rPr b="1" lang="en-GB">
                <a:solidFill>
                  <a:srgbClr val="0B5394"/>
                </a:solidFill>
              </a:rPr>
            </a:br>
            <a:endParaRPr/>
          </a:p>
        </p:txBody>
      </p:sp>
      <p:sp>
        <p:nvSpPr>
          <p:cNvPr id="95" name="Google Shape;95;p18"/>
          <p:cNvSpPr txBox="1"/>
          <p:nvPr>
            <p:ph idx="1" type="body"/>
          </p:nvPr>
        </p:nvSpPr>
        <p:spPr>
          <a:xfrm>
            <a:off x="311699" y="9448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Clr>
                <a:schemeClr val="dk1"/>
              </a:buClr>
              <a:buSzPts val="1800"/>
              <a:buNone/>
            </a:pPr>
            <a:r>
              <a:rPr lang="en-GB" sz="1600">
                <a:solidFill>
                  <a:srgbClr val="004C87"/>
                </a:solidFill>
              </a:rPr>
              <a:t>Who is responsible for investigating a Missing Person Report of a LAC moved away from the area to somewhere else in London?</a:t>
            </a:r>
            <a:endParaRPr/>
          </a:p>
          <a:p>
            <a:pPr indent="-381000" lvl="0" marL="3810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BCU where they now live</a:t>
            </a:r>
            <a:endParaRPr/>
          </a:p>
          <a:p>
            <a:pPr indent="-381000" lvl="0" marL="3810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BCU where they have been moved from</a:t>
            </a:r>
            <a:endParaRPr/>
          </a:p>
          <a:p>
            <a:pPr indent="-381000" lvl="0" marL="3810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Co-ordinated approach from both BCU’s</a:t>
            </a:r>
            <a:endParaRPr/>
          </a:p>
          <a:p>
            <a:pPr indent="0" lvl="0" marL="0" rtl="0" algn="l">
              <a:lnSpc>
                <a:spcPct val="80000"/>
              </a:lnSpc>
              <a:spcBef>
                <a:spcPts val="800"/>
              </a:spcBef>
              <a:spcAft>
                <a:spcPts val="0"/>
              </a:spcAft>
              <a:buClr>
                <a:schemeClr val="dk1"/>
              </a:buClr>
              <a:buSzPts val="1800"/>
              <a:buNone/>
            </a:pPr>
            <a:r>
              <a:t/>
            </a:r>
            <a:endParaRPr sz="1600">
              <a:solidFill>
                <a:srgbClr val="004C87"/>
              </a:solidFill>
            </a:endParaRPr>
          </a:p>
          <a:p>
            <a:pPr indent="0" lvl="0" marL="0" rtl="0" algn="l">
              <a:lnSpc>
                <a:spcPct val="80000"/>
              </a:lnSpc>
              <a:spcBef>
                <a:spcPts val="800"/>
              </a:spcBef>
              <a:spcAft>
                <a:spcPts val="0"/>
              </a:spcAft>
              <a:buClr>
                <a:schemeClr val="dk1"/>
              </a:buClr>
              <a:buSzPts val="1800"/>
              <a:buNone/>
            </a:pPr>
            <a:r>
              <a:rPr lang="en-GB" sz="1600">
                <a:solidFill>
                  <a:srgbClr val="004C87"/>
                </a:solidFill>
              </a:rPr>
              <a:t>What department is responsible for investigating Low and Medium Risk Missing Persons for the first 48 hours?</a:t>
            </a:r>
            <a:endParaRPr/>
          </a:p>
          <a:p>
            <a:pPr indent="-342900" lvl="0" marL="3429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Missing Persons Unit</a:t>
            </a:r>
            <a:endParaRPr/>
          </a:p>
          <a:p>
            <a:pPr indent="-342900" lvl="0" marL="3429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Emergency Response Team</a:t>
            </a:r>
            <a:endParaRPr/>
          </a:p>
          <a:p>
            <a:pPr indent="-342900" lvl="0" marL="342900" rtl="0" algn="l">
              <a:lnSpc>
                <a:spcPct val="80000"/>
              </a:lnSpc>
              <a:spcBef>
                <a:spcPts val="800"/>
              </a:spcBef>
              <a:spcAft>
                <a:spcPts val="0"/>
              </a:spcAft>
              <a:buClr>
                <a:schemeClr val="dk1"/>
              </a:buClr>
              <a:buSzPts val="1800"/>
              <a:buFont typeface="Calibri"/>
              <a:buAutoNum type="alphaUcPeriod"/>
            </a:pPr>
            <a:r>
              <a:rPr lang="en-GB" sz="1600">
                <a:solidFill>
                  <a:srgbClr val="004C87"/>
                </a:solidFill>
              </a:rPr>
              <a:t>No investigation takes place until Missing for 48 hours</a:t>
            </a:r>
            <a:endParaRPr/>
          </a:p>
          <a:p>
            <a:pPr indent="-228600" lvl="0" marL="457200" rtl="0" algn="l">
              <a:lnSpc>
                <a:spcPct val="115000"/>
              </a:lnSpc>
              <a:spcBef>
                <a:spcPts val="0"/>
              </a:spcBef>
              <a:spcAft>
                <a:spcPts val="0"/>
              </a:spcAft>
              <a:buSzPts val="1800"/>
              <a:buNone/>
            </a:pPr>
            <a:r>
              <a:t/>
            </a:r>
            <a:endParaRPr/>
          </a:p>
        </p:txBody>
      </p:sp>
      <p:pic>
        <p:nvPicPr>
          <p:cNvPr id="96" name="Google Shape;96;p18"/>
          <p:cNvPicPr preferRelativeResize="0"/>
          <p:nvPr/>
        </p:nvPicPr>
        <p:blipFill rotWithShape="1">
          <a:blip r:embed="rId4">
            <a:alphaModFix/>
          </a:blip>
          <a:srcRect b="23665" l="5402" r="2244" t="28125"/>
          <a:stretch/>
        </p:blipFill>
        <p:spPr>
          <a:xfrm>
            <a:off x="477225" y="266350"/>
            <a:ext cx="2047425" cy="53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alpha val="34117"/>
          </a:srgbClr>
        </a:solidFill>
      </p:bgPr>
    </p:bg>
    <p:spTree>
      <p:nvGrpSpPr>
        <p:cNvPr id="100" name="Shape 100"/>
        <p:cNvGrpSpPr/>
        <p:nvPr/>
      </p:nvGrpSpPr>
      <p:grpSpPr>
        <a:xfrm>
          <a:off x="0" y="0"/>
          <a:ext cx="0" cy="0"/>
          <a:chOff x="0" y="0"/>
          <a:chExt cx="0" cy="0"/>
        </a:xfrm>
      </p:grpSpPr>
      <p:pic>
        <p:nvPicPr>
          <p:cNvPr id="101" name="Google Shape;101;p19"/>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102" name="Google Shape;102;p19"/>
          <p:cNvSpPr txBox="1"/>
          <p:nvPr>
            <p:ph type="title"/>
          </p:nvPr>
        </p:nvSpPr>
        <p:spPr>
          <a:xfrm>
            <a:off x="2899930" y="343696"/>
            <a:ext cx="338211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Introductory Quiz:</a:t>
            </a:r>
            <a:br>
              <a:rPr b="1" lang="en-GB">
                <a:solidFill>
                  <a:srgbClr val="0B5394"/>
                </a:solidFill>
              </a:rPr>
            </a:br>
            <a:endParaRPr/>
          </a:p>
        </p:txBody>
      </p:sp>
      <p:sp>
        <p:nvSpPr>
          <p:cNvPr id="103" name="Google Shape;103;p19"/>
          <p:cNvSpPr txBox="1"/>
          <p:nvPr>
            <p:ph idx="1" type="body"/>
          </p:nvPr>
        </p:nvSpPr>
        <p:spPr>
          <a:xfrm>
            <a:off x="311699" y="9448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600">
                <a:solidFill>
                  <a:srgbClr val="004C87"/>
                </a:solidFill>
              </a:rPr>
              <a:t>How long can a Police Officer keep a child in Police Protection?</a:t>
            </a:r>
            <a:endParaRPr/>
          </a:p>
          <a:p>
            <a:pPr indent="-514350" lvl="0" marL="514350" rtl="0" algn="l">
              <a:lnSpc>
                <a:spcPct val="115000"/>
              </a:lnSpc>
              <a:spcBef>
                <a:spcPts val="0"/>
              </a:spcBef>
              <a:spcAft>
                <a:spcPts val="0"/>
              </a:spcAft>
              <a:buSzPts val="1800"/>
              <a:buFont typeface="Arial"/>
              <a:buAutoNum type="alphaUcPeriod"/>
            </a:pPr>
            <a:r>
              <a:rPr lang="en-GB" sz="1600">
                <a:solidFill>
                  <a:srgbClr val="004C87"/>
                </a:solidFill>
              </a:rPr>
              <a:t>48 Hours</a:t>
            </a:r>
            <a:endParaRPr/>
          </a:p>
          <a:p>
            <a:pPr indent="-514350" lvl="0" marL="514350" rtl="0" algn="l">
              <a:lnSpc>
                <a:spcPct val="115000"/>
              </a:lnSpc>
              <a:spcBef>
                <a:spcPts val="0"/>
              </a:spcBef>
              <a:spcAft>
                <a:spcPts val="0"/>
              </a:spcAft>
              <a:buSzPts val="1800"/>
              <a:buFont typeface="Arial"/>
              <a:buAutoNum type="alphaUcPeriod"/>
            </a:pPr>
            <a:r>
              <a:rPr b="1" lang="en-GB" sz="1600">
                <a:solidFill>
                  <a:srgbClr val="FF0000"/>
                </a:solidFill>
              </a:rPr>
              <a:t>72 Hours</a:t>
            </a:r>
            <a:endParaRPr/>
          </a:p>
          <a:p>
            <a:pPr indent="-514350" lvl="0" marL="514350" rtl="0" algn="l">
              <a:lnSpc>
                <a:spcPct val="115000"/>
              </a:lnSpc>
              <a:spcBef>
                <a:spcPts val="0"/>
              </a:spcBef>
              <a:spcAft>
                <a:spcPts val="0"/>
              </a:spcAft>
              <a:buSzPts val="1800"/>
              <a:buFont typeface="Arial"/>
              <a:buAutoNum type="alphaUcPeriod"/>
            </a:pPr>
            <a:r>
              <a:rPr lang="en-GB" sz="1600">
                <a:solidFill>
                  <a:srgbClr val="004C87"/>
                </a:solidFill>
              </a:rPr>
              <a:t>As long as necessary</a:t>
            </a:r>
            <a:endParaRPr/>
          </a:p>
          <a:p>
            <a:pPr indent="0" lvl="0" marL="0" rtl="0" algn="l">
              <a:lnSpc>
                <a:spcPct val="115000"/>
              </a:lnSpc>
              <a:spcBef>
                <a:spcPts val="0"/>
              </a:spcBef>
              <a:spcAft>
                <a:spcPts val="0"/>
              </a:spcAft>
              <a:buSzPts val="1800"/>
              <a:buNone/>
            </a:pPr>
            <a:r>
              <a:t/>
            </a:r>
            <a:endParaRPr sz="1600">
              <a:solidFill>
                <a:srgbClr val="004C87"/>
              </a:solidFill>
            </a:endParaRPr>
          </a:p>
          <a:p>
            <a:pPr indent="0" lvl="0" marL="0" rtl="0" algn="l">
              <a:lnSpc>
                <a:spcPct val="115000"/>
              </a:lnSpc>
              <a:spcBef>
                <a:spcPts val="0"/>
              </a:spcBef>
              <a:spcAft>
                <a:spcPts val="0"/>
              </a:spcAft>
              <a:buSzPts val="1800"/>
              <a:buNone/>
            </a:pPr>
            <a:r>
              <a:rPr lang="en-GB" sz="1600">
                <a:solidFill>
                  <a:srgbClr val="004C87"/>
                </a:solidFill>
              </a:rPr>
              <a:t>What is the lowest rank that can make the decision to take a child into Police Protection?</a:t>
            </a:r>
            <a:endParaRPr/>
          </a:p>
          <a:p>
            <a:pPr indent="-457200" lvl="0" marL="457200" rtl="0" algn="l">
              <a:lnSpc>
                <a:spcPct val="115000"/>
              </a:lnSpc>
              <a:spcBef>
                <a:spcPts val="0"/>
              </a:spcBef>
              <a:spcAft>
                <a:spcPts val="0"/>
              </a:spcAft>
              <a:buSzPts val="1800"/>
              <a:buFont typeface="Arial"/>
              <a:buAutoNum type="alphaUcPeriod"/>
            </a:pPr>
            <a:r>
              <a:rPr b="1" lang="en-GB" sz="1600">
                <a:solidFill>
                  <a:srgbClr val="FF0000"/>
                </a:solidFill>
              </a:rPr>
              <a:t>PC</a:t>
            </a:r>
            <a:endParaRPr/>
          </a:p>
          <a:p>
            <a:pPr indent="-457200" lvl="0" marL="457200" rtl="0" algn="l">
              <a:lnSpc>
                <a:spcPct val="115000"/>
              </a:lnSpc>
              <a:spcBef>
                <a:spcPts val="0"/>
              </a:spcBef>
              <a:spcAft>
                <a:spcPts val="0"/>
              </a:spcAft>
              <a:buSzPts val="1800"/>
              <a:buFont typeface="Arial"/>
              <a:buAutoNum type="alphaUcPeriod"/>
            </a:pPr>
            <a:r>
              <a:rPr lang="en-GB" sz="1600">
                <a:solidFill>
                  <a:srgbClr val="004C87"/>
                </a:solidFill>
              </a:rPr>
              <a:t>Inspector</a:t>
            </a:r>
            <a:endParaRPr/>
          </a:p>
          <a:p>
            <a:pPr indent="-457200" lvl="0" marL="457200" rtl="0" algn="l">
              <a:lnSpc>
                <a:spcPct val="115000"/>
              </a:lnSpc>
              <a:spcBef>
                <a:spcPts val="0"/>
              </a:spcBef>
              <a:spcAft>
                <a:spcPts val="0"/>
              </a:spcAft>
              <a:buSzPts val="1800"/>
              <a:buFont typeface="Arial"/>
              <a:buAutoNum type="alphaUcPeriod"/>
            </a:pPr>
            <a:r>
              <a:rPr lang="en-GB" sz="1600">
                <a:solidFill>
                  <a:srgbClr val="004C87"/>
                </a:solidFill>
              </a:rPr>
              <a:t>Chief Inspector</a:t>
            </a:r>
            <a:endParaRPr/>
          </a:p>
          <a:p>
            <a:pPr indent="-228600" lvl="0" marL="457200" rtl="0" algn="l">
              <a:lnSpc>
                <a:spcPct val="115000"/>
              </a:lnSpc>
              <a:spcBef>
                <a:spcPts val="0"/>
              </a:spcBef>
              <a:spcAft>
                <a:spcPts val="0"/>
              </a:spcAft>
              <a:buSzPts val="1800"/>
              <a:buNone/>
            </a:pPr>
            <a:r>
              <a:t/>
            </a:r>
            <a:endParaRPr/>
          </a:p>
        </p:txBody>
      </p:sp>
      <p:pic>
        <p:nvPicPr>
          <p:cNvPr id="104" name="Google Shape;104;p19"/>
          <p:cNvPicPr preferRelativeResize="0"/>
          <p:nvPr/>
        </p:nvPicPr>
        <p:blipFill rotWithShape="1">
          <a:blip r:embed="rId4">
            <a:alphaModFix/>
          </a:blip>
          <a:srcRect b="23665" l="5402" r="2244" t="28125"/>
          <a:stretch/>
        </p:blipFill>
        <p:spPr>
          <a:xfrm>
            <a:off x="477225" y="266350"/>
            <a:ext cx="2047425" cy="53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alpha val="34117"/>
          </a:srgbClr>
        </a:solidFill>
      </p:bgPr>
    </p:bg>
    <p:spTree>
      <p:nvGrpSpPr>
        <p:cNvPr id="108" name="Shape 108"/>
        <p:cNvGrpSpPr/>
        <p:nvPr/>
      </p:nvGrpSpPr>
      <p:grpSpPr>
        <a:xfrm>
          <a:off x="0" y="0"/>
          <a:ext cx="0" cy="0"/>
          <a:chOff x="0" y="0"/>
          <a:chExt cx="0" cy="0"/>
        </a:xfrm>
      </p:grpSpPr>
      <p:pic>
        <p:nvPicPr>
          <p:cNvPr id="109" name="Google Shape;109;p20"/>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110" name="Google Shape;110;p20"/>
          <p:cNvSpPr txBox="1"/>
          <p:nvPr>
            <p:ph type="title"/>
          </p:nvPr>
        </p:nvSpPr>
        <p:spPr>
          <a:xfrm>
            <a:off x="2899930" y="343696"/>
            <a:ext cx="338211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Introductory Quiz:</a:t>
            </a:r>
            <a:br>
              <a:rPr b="1" lang="en-GB">
                <a:solidFill>
                  <a:srgbClr val="0B5394"/>
                </a:solidFill>
              </a:rPr>
            </a:br>
            <a:endParaRPr/>
          </a:p>
        </p:txBody>
      </p:sp>
      <p:sp>
        <p:nvSpPr>
          <p:cNvPr id="111" name="Google Shape;111;p20"/>
          <p:cNvSpPr txBox="1"/>
          <p:nvPr>
            <p:ph idx="1" type="body"/>
          </p:nvPr>
        </p:nvSpPr>
        <p:spPr>
          <a:xfrm>
            <a:off x="311699" y="9448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600">
                <a:solidFill>
                  <a:srgbClr val="004C87"/>
                </a:solidFill>
              </a:rPr>
              <a:t>When someone is arrested where does the law state they should be brought to?</a:t>
            </a:r>
            <a:endParaRPr/>
          </a:p>
          <a:p>
            <a:pPr indent="-514350" lvl="0" marL="514350" rtl="0" algn="l">
              <a:lnSpc>
                <a:spcPct val="115000"/>
              </a:lnSpc>
              <a:spcBef>
                <a:spcPts val="0"/>
              </a:spcBef>
              <a:spcAft>
                <a:spcPts val="0"/>
              </a:spcAft>
              <a:buSzPts val="1800"/>
              <a:buFont typeface="Arial"/>
              <a:buAutoNum type="alphaUcPeriod"/>
            </a:pPr>
            <a:r>
              <a:rPr lang="en-GB" sz="1600">
                <a:solidFill>
                  <a:srgbClr val="004C87"/>
                </a:solidFill>
              </a:rPr>
              <a:t>A Purpose Built Custody Suite</a:t>
            </a:r>
            <a:endParaRPr/>
          </a:p>
          <a:p>
            <a:pPr indent="-514350" lvl="0" marL="514350" rtl="0" algn="l">
              <a:lnSpc>
                <a:spcPct val="115000"/>
              </a:lnSpc>
              <a:spcBef>
                <a:spcPts val="0"/>
              </a:spcBef>
              <a:spcAft>
                <a:spcPts val="0"/>
              </a:spcAft>
              <a:buSzPts val="1800"/>
              <a:buFont typeface="Arial"/>
              <a:buAutoNum type="alphaUcPeriod"/>
            </a:pPr>
            <a:r>
              <a:rPr b="1" lang="en-GB" sz="1600">
                <a:solidFill>
                  <a:srgbClr val="FF0000"/>
                </a:solidFill>
              </a:rPr>
              <a:t>A Designated Police Station</a:t>
            </a:r>
            <a:endParaRPr/>
          </a:p>
          <a:p>
            <a:pPr indent="-514350" lvl="0" marL="514350" rtl="0" algn="l">
              <a:lnSpc>
                <a:spcPct val="115000"/>
              </a:lnSpc>
              <a:spcBef>
                <a:spcPts val="0"/>
              </a:spcBef>
              <a:spcAft>
                <a:spcPts val="0"/>
              </a:spcAft>
              <a:buSzPts val="1800"/>
              <a:buFont typeface="Arial"/>
              <a:buAutoNum type="alphaUcPeriod"/>
            </a:pPr>
            <a:r>
              <a:rPr lang="en-GB" sz="1600">
                <a:solidFill>
                  <a:srgbClr val="004C87"/>
                </a:solidFill>
              </a:rPr>
              <a:t>Any suitable place</a:t>
            </a:r>
            <a:endParaRPr/>
          </a:p>
          <a:p>
            <a:pPr indent="0" lvl="0" marL="0" rtl="0" algn="l">
              <a:lnSpc>
                <a:spcPct val="115000"/>
              </a:lnSpc>
              <a:spcBef>
                <a:spcPts val="0"/>
              </a:spcBef>
              <a:spcAft>
                <a:spcPts val="0"/>
              </a:spcAft>
              <a:buSzPts val="1800"/>
              <a:buNone/>
            </a:pPr>
            <a:r>
              <a:t/>
            </a:r>
            <a:endParaRPr sz="1600">
              <a:solidFill>
                <a:srgbClr val="004C87"/>
              </a:solidFill>
            </a:endParaRPr>
          </a:p>
          <a:p>
            <a:pPr indent="0" lvl="0" marL="0" rtl="0" algn="l">
              <a:lnSpc>
                <a:spcPct val="115000"/>
              </a:lnSpc>
              <a:spcBef>
                <a:spcPts val="0"/>
              </a:spcBef>
              <a:spcAft>
                <a:spcPts val="0"/>
              </a:spcAft>
              <a:buSzPts val="1800"/>
              <a:buNone/>
            </a:pPr>
            <a:r>
              <a:rPr lang="en-GB" sz="1600">
                <a:solidFill>
                  <a:srgbClr val="004C87"/>
                </a:solidFill>
              </a:rPr>
              <a:t>What is the lowest rank that the law states can decide to detain someone at a Police Station after arrest?</a:t>
            </a:r>
            <a:endParaRPr/>
          </a:p>
          <a:p>
            <a:pPr indent="-457200" lvl="0" marL="457200" rtl="0" algn="l">
              <a:lnSpc>
                <a:spcPct val="115000"/>
              </a:lnSpc>
              <a:spcBef>
                <a:spcPts val="0"/>
              </a:spcBef>
              <a:spcAft>
                <a:spcPts val="0"/>
              </a:spcAft>
              <a:buSzPts val="1800"/>
              <a:buFont typeface="Arial"/>
              <a:buAutoNum type="alphaUcPeriod"/>
            </a:pPr>
            <a:r>
              <a:rPr b="1" lang="en-GB" sz="1600">
                <a:solidFill>
                  <a:srgbClr val="FF0000"/>
                </a:solidFill>
              </a:rPr>
              <a:t>PC</a:t>
            </a:r>
            <a:endParaRPr/>
          </a:p>
          <a:p>
            <a:pPr indent="-457200" lvl="0" marL="457200" rtl="0" algn="l">
              <a:lnSpc>
                <a:spcPct val="115000"/>
              </a:lnSpc>
              <a:spcBef>
                <a:spcPts val="0"/>
              </a:spcBef>
              <a:spcAft>
                <a:spcPts val="0"/>
              </a:spcAft>
              <a:buSzPts val="1800"/>
              <a:buFont typeface="Arial"/>
              <a:buAutoNum type="alphaUcPeriod"/>
            </a:pPr>
            <a:r>
              <a:rPr lang="en-GB" sz="1600">
                <a:solidFill>
                  <a:srgbClr val="004C87"/>
                </a:solidFill>
              </a:rPr>
              <a:t>Sergeant</a:t>
            </a:r>
            <a:endParaRPr/>
          </a:p>
          <a:p>
            <a:pPr indent="-457200" lvl="0" marL="457200" rtl="0" algn="l">
              <a:lnSpc>
                <a:spcPct val="115000"/>
              </a:lnSpc>
              <a:spcBef>
                <a:spcPts val="0"/>
              </a:spcBef>
              <a:spcAft>
                <a:spcPts val="0"/>
              </a:spcAft>
              <a:buSzPts val="1800"/>
              <a:buFont typeface="Arial"/>
              <a:buAutoNum type="alphaUcPeriod"/>
            </a:pPr>
            <a:r>
              <a:rPr lang="en-GB" sz="1600">
                <a:solidFill>
                  <a:srgbClr val="004C87"/>
                </a:solidFill>
              </a:rPr>
              <a:t>Inspector</a:t>
            </a:r>
            <a:endParaRPr/>
          </a:p>
          <a:p>
            <a:pPr indent="-228600" lvl="0" marL="457200" rtl="0" algn="l">
              <a:lnSpc>
                <a:spcPct val="115000"/>
              </a:lnSpc>
              <a:spcBef>
                <a:spcPts val="0"/>
              </a:spcBef>
              <a:spcAft>
                <a:spcPts val="0"/>
              </a:spcAft>
              <a:buSzPts val="1800"/>
              <a:buNone/>
            </a:pPr>
            <a:r>
              <a:t/>
            </a:r>
            <a:endParaRPr/>
          </a:p>
        </p:txBody>
      </p:sp>
      <p:pic>
        <p:nvPicPr>
          <p:cNvPr id="112" name="Google Shape;112;p20"/>
          <p:cNvPicPr preferRelativeResize="0"/>
          <p:nvPr/>
        </p:nvPicPr>
        <p:blipFill rotWithShape="1">
          <a:blip r:embed="rId4">
            <a:alphaModFix/>
          </a:blip>
          <a:srcRect b="23665" l="5402" r="2244" t="28125"/>
          <a:stretch/>
        </p:blipFill>
        <p:spPr>
          <a:xfrm>
            <a:off x="477225" y="266350"/>
            <a:ext cx="2047425" cy="53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alpha val="34117"/>
          </a:srgbClr>
        </a:solidFill>
      </p:bgPr>
    </p:bg>
    <p:spTree>
      <p:nvGrpSpPr>
        <p:cNvPr id="116" name="Shape 116"/>
        <p:cNvGrpSpPr/>
        <p:nvPr/>
      </p:nvGrpSpPr>
      <p:grpSpPr>
        <a:xfrm>
          <a:off x="0" y="0"/>
          <a:ext cx="0" cy="0"/>
          <a:chOff x="0" y="0"/>
          <a:chExt cx="0" cy="0"/>
        </a:xfrm>
      </p:grpSpPr>
      <p:pic>
        <p:nvPicPr>
          <p:cNvPr id="117" name="Google Shape;117;p21"/>
          <p:cNvPicPr preferRelativeResize="0"/>
          <p:nvPr/>
        </p:nvPicPr>
        <p:blipFill rotWithShape="1">
          <a:blip r:embed="rId3">
            <a:alphaModFix/>
          </a:blip>
          <a:srcRect b="0" l="0" r="0" t="0"/>
          <a:stretch/>
        </p:blipFill>
        <p:spPr>
          <a:xfrm>
            <a:off x="7588950" y="152400"/>
            <a:ext cx="1440625" cy="382592"/>
          </a:xfrm>
          <a:prstGeom prst="rect">
            <a:avLst/>
          </a:prstGeom>
          <a:noFill/>
          <a:ln>
            <a:noFill/>
          </a:ln>
        </p:spPr>
      </p:pic>
      <p:sp>
        <p:nvSpPr>
          <p:cNvPr id="118" name="Google Shape;118;p21"/>
          <p:cNvSpPr txBox="1"/>
          <p:nvPr>
            <p:ph type="title"/>
          </p:nvPr>
        </p:nvSpPr>
        <p:spPr>
          <a:xfrm>
            <a:off x="2899930" y="262288"/>
            <a:ext cx="3382114"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GB">
                <a:solidFill>
                  <a:srgbClr val="0B5394"/>
                </a:solidFill>
              </a:rPr>
              <a:t>Introductory Quiz:</a:t>
            </a:r>
            <a:br>
              <a:rPr b="1" lang="en-GB">
                <a:solidFill>
                  <a:srgbClr val="0B5394"/>
                </a:solidFill>
              </a:rPr>
            </a:br>
            <a:endParaRPr/>
          </a:p>
        </p:txBody>
      </p:sp>
      <p:sp>
        <p:nvSpPr>
          <p:cNvPr id="119" name="Google Shape;119;p21"/>
          <p:cNvSpPr txBox="1"/>
          <p:nvPr>
            <p:ph idx="1" type="body"/>
          </p:nvPr>
        </p:nvSpPr>
        <p:spPr>
          <a:xfrm>
            <a:off x="311699" y="944875"/>
            <a:ext cx="8520600" cy="328809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GB" sz="1600">
                <a:solidFill>
                  <a:srgbClr val="004C87"/>
                </a:solidFill>
              </a:rPr>
              <a:t>Who is responsible for investigating a Missing Person Report of a LAC moved away from the area to somewhere else in London?</a:t>
            </a:r>
            <a:endParaRPr/>
          </a:p>
          <a:p>
            <a:pPr indent="-514350" lvl="0" marL="514350" rtl="0" algn="l">
              <a:lnSpc>
                <a:spcPct val="115000"/>
              </a:lnSpc>
              <a:spcBef>
                <a:spcPts val="0"/>
              </a:spcBef>
              <a:spcAft>
                <a:spcPts val="0"/>
              </a:spcAft>
              <a:buSzPts val="1800"/>
              <a:buFont typeface="Arial"/>
              <a:buAutoNum type="alphaUcPeriod"/>
            </a:pPr>
            <a:r>
              <a:rPr b="1" lang="en-GB" sz="1600">
                <a:solidFill>
                  <a:srgbClr val="FF0000"/>
                </a:solidFill>
              </a:rPr>
              <a:t>BCU where they now live</a:t>
            </a:r>
            <a:endParaRPr/>
          </a:p>
          <a:p>
            <a:pPr indent="-514350" lvl="0" marL="514350" rtl="0" algn="l">
              <a:lnSpc>
                <a:spcPct val="115000"/>
              </a:lnSpc>
              <a:spcBef>
                <a:spcPts val="0"/>
              </a:spcBef>
              <a:spcAft>
                <a:spcPts val="0"/>
              </a:spcAft>
              <a:buSzPts val="1800"/>
              <a:buFont typeface="Arial"/>
              <a:buAutoNum type="alphaUcPeriod"/>
            </a:pPr>
            <a:r>
              <a:rPr lang="en-GB" sz="1600">
                <a:solidFill>
                  <a:srgbClr val="004C87"/>
                </a:solidFill>
              </a:rPr>
              <a:t>BCU where they have been moved from</a:t>
            </a:r>
            <a:endParaRPr/>
          </a:p>
          <a:p>
            <a:pPr indent="-514350" lvl="0" marL="514350" rtl="0" algn="l">
              <a:lnSpc>
                <a:spcPct val="115000"/>
              </a:lnSpc>
              <a:spcBef>
                <a:spcPts val="0"/>
              </a:spcBef>
              <a:spcAft>
                <a:spcPts val="0"/>
              </a:spcAft>
              <a:buSzPts val="1800"/>
              <a:buFont typeface="Arial"/>
              <a:buAutoNum type="alphaUcPeriod"/>
            </a:pPr>
            <a:r>
              <a:rPr lang="en-GB" sz="1600">
                <a:solidFill>
                  <a:srgbClr val="004C87"/>
                </a:solidFill>
              </a:rPr>
              <a:t>Co-ordinated approach from both BCU’s</a:t>
            </a:r>
            <a:endParaRPr/>
          </a:p>
          <a:p>
            <a:pPr indent="0" lvl="0" marL="0" rtl="0" algn="l">
              <a:lnSpc>
                <a:spcPct val="115000"/>
              </a:lnSpc>
              <a:spcBef>
                <a:spcPts val="0"/>
              </a:spcBef>
              <a:spcAft>
                <a:spcPts val="0"/>
              </a:spcAft>
              <a:buSzPts val="1800"/>
              <a:buNone/>
            </a:pPr>
            <a:r>
              <a:t/>
            </a:r>
            <a:endParaRPr sz="1600">
              <a:solidFill>
                <a:srgbClr val="004C87"/>
              </a:solidFill>
            </a:endParaRPr>
          </a:p>
          <a:p>
            <a:pPr indent="0" lvl="0" marL="0" rtl="0" algn="l">
              <a:lnSpc>
                <a:spcPct val="115000"/>
              </a:lnSpc>
              <a:spcBef>
                <a:spcPts val="0"/>
              </a:spcBef>
              <a:spcAft>
                <a:spcPts val="0"/>
              </a:spcAft>
              <a:buSzPts val="1800"/>
              <a:buNone/>
            </a:pPr>
            <a:r>
              <a:rPr lang="en-GB" sz="1600">
                <a:solidFill>
                  <a:srgbClr val="004C87"/>
                </a:solidFill>
              </a:rPr>
              <a:t>What department is responsible for investigating Low and Medium Risk Missing Persons for the first 48 hours?</a:t>
            </a:r>
            <a:endParaRPr/>
          </a:p>
          <a:p>
            <a:pPr indent="-457200" lvl="0" marL="457200" rtl="0" algn="l">
              <a:lnSpc>
                <a:spcPct val="115000"/>
              </a:lnSpc>
              <a:spcBef>
                <a:spcPts val="0"/>
              </a:spcBef>
              <a:spcAft>
                <a:spcPts val="0"/>
              </a:spcAft>
              <a:buSzPts val="1800"/>
              <a:buFont typeface="Arial"/>
              <a:buAutoNum type="alphaUcPeriod"/>
            </a:pPr>
            <a:r>
              <a:rPr lang="en-GB" sz="1600">
                <a:solidFill>
                  <a:srgbClr val="004C87"/>
                </a:solidFill>
              </a:rPr>
              <a:t>Missing Persons Unit</a:t>
            </a:r>
            <a:endParaRPr/>
          </a:p>
          <a:p>
            <a:pPr indent="-457200" lvl="0" marL="457200" rtl="0" algn="l">
              <a:lnSpc>
                <a:spcPct val="115000"/>
              </a:lnSpc>
              <a:spcBef>
                <a:spcPts val="0"/>
              </a:spcBef>
              <a:spcAft>
                <a:spcPts val="0"/>
              </a:spcAft>
              <a:buSzPts val="1800"/>
              <a:buFont typeface="Arial"/>
              <a:buAutoNum type="alphaUcPeriod"/>
            </a:pPr>
            <a:r>
              <a:rPr b="1" lang="en-GB" sz="1600">
                <a:solidFill>
                  <a:srgbClr val="FF0000"/>
                </a:solidFill>
              </a:rPr>
              <a:t>Emergency Response Team</a:t>
            </a:r>
            <a:endParaRPr/>
          </a:p>
          <a:p>
            <a:pPr indent="-457200" lvl="0" marL="457200" rtl="0" algn="l">
              <a:lnSpc>
                <a:spcPct val="115000"/>
              </a:lnSpc>
              <a:spcBef>
                <a:spcPts val="0"/>
              </a:spcBef>
              <a:spcAft>
                <a:spcPts val="0"/>
              </a:spcAft>
              <a:buSzPts val="1800"/>
              <a:buFont typeface="Arial"/>
              <a:buAutoNum type="alphaUcPeriod"/>
            </a:pPr>
            <a:r>
              <a:rPr lang="en-GB" sz="1600">
                <a:solidFill>
                  <a:srgbClr val="004C87"/>
                </a:solidFill>
              </a:rPr>
              <a:t>No investigation takes place until Missing for 48 hours</a:t>
            </a:r>
            <a:endParaRPr/>
          </a:p>
          <a:p>
            <a:pPr indent="-228600" lvl="0" marL="457200" rtl="0" algn="l">
              <a:lnSpc>
                <a:spcPct val="115000"/>
              </a:lnSpc>
              <a:spcBef>
                <a:spcPts val="0"/>
              </a:spcBef>
              <a:spcAft>
                <a:spcPts val="0"/>
              </a:spcAft>
              <a:buSzPts val="1800"/>
              <a:buNone/>
            </a:pPr>
            <a:r>
              <a:t/>
            </a:r>
            <a:endParaRPr/>
          </a:p>
        </p:txBody>
      </p:sp>
      <p:pic>
        <p:nvPicPr>
          <p:cNvPr id="120" name="Google Shape;120;p21"/>
          <p:cNvPicPr preferRelativeResize="0"/>
          <p:nvPr/>
        </p:nvPicPr>
        <p:blipFill rotWithShape="1">
          <a:blip r:embed="rId4">
            <a:alphaModFix/>
          </a:blip>
          <a:srcRect b="23665" l="5402" r="2244" t="28125"/>
          <a:stretch/>
        </p:blipFill>
        <p:spPr>
          <a:xfrm>
            <a:off x="477225" y="266350"/>
            <a:ext cx="2047425" cy="53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